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35"/>
  </p:notesMasterIdLst>
  <p:handoutMasterIdLst>
    <p:handoutMasterId r:id="rId36"/>
  </p:handoutMasterIdLst>
  <p:sldIdLst>
    <p:sldId id="356" r:id="rId5"/>
    <p:sldId id="357" r:id="rId6"/>
    <p:sldId id="280" r:id="rId7"/>
    <p:sldId id="355" r:id="rId8"/>
    <p:sldId id="358" r:id="rId9"/>
    <p:sldId id="359" r:id="rId10"/>
    <p:sldId id="282" r:id="rId11"/>
    <p:sldId id="360" r:id="rId12"/>
    <p:sldId id="288" r:id="rId13"/>
    <p:sldId id="354" r:id="rId14"/>
    <p:sldId id="285" r:id="rId15"/>
    <p:sldId id="287" r:id="rId16"/>
    <p:sldId id="353" r:id="rId17"/>
    <p:sldId id="530" r:id="rId18"/>
    <p:sldId id="365" r:id="rId19"/>
    <p:sldId id="526" r:id="rId20"/>
    <p:sldId id="527" r:id="rId21"/>
    <p:sldId id="361" r:id="rId22"/>
    <p:sldId id="364" r:id="rId23"/>
    <p:sldId id="528" r:id="rId24"/>
    <p:sldId id="366" r:id="rId25"/>
    <p:sldId id="529" r:id="rId26"/>
    <p:sldId id="367" r:id="rId27"/>
    <p:sldId id="363" r:id="rId28"/>
    <p:sldId id="506" r:id="rId29"/>
    <p:sldId id="521" r:id="rId30"/>
    <p:sldId id="525" r:id="rId31"/>
    <p:sldId id="522" r:id="rId32"/>
    <p:sldId id="523" r:id="rId33"/>
    <p:sldId id="352" r:id="rId34"/>
  </p:sldIdLst>
  <p:sldSz cx="9906000" cy="6858000" type="A4"/>
  <p:notesSz cx="6807200"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克昌 田中" initials="克田" lastIdx="2" clrIdx="0">
    <p:extLst>
      <p:ext uri="{19B8F6BF-5375-455C-9EA6-DF929625EA0E}">
        <p15:presenceInfo xmlns:p15="http://schemas.microsoft.com/office/powerpoint/2012/main" userId="633d5e14e18dad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FFFF"/>
    <a:srgbClr val="FFCCFF"/>
    <a:srgbClr val="FFFF99"/>
    <a:srgbClr val="006600"/>
    <a:srgbClr val="00CC00"/>
    <a:srgbClr val="FFCCCC"/>
    <a:srgbClr val="FFFFCC"/>
    <a:srgbClr val="CC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6791" autoAdjust="0"/>
  </p:normalViewPr>
  <p:slideViewPr>
    <p:cSldViewPr>
      <p:cViewPr varScale="1">
        <p:scale>
          <a:sx n="109" d="100"/>
          <a:sy n="109" d="100"/>
        </p:scale>
        <p:origin x="1392" y="108"/>
      </p:cViewPr>
      <p:guideLst>
        <p:guide orient="horz" pos="2160"/>
        <p:guide pos="312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5" d="100"/>
          <a:sy n="55" d="100"/>
        </p:scale>
        <p:origin x="-2904" y="-96"/>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t" anchorCtr="0" compatLnSpc="1">
            <a:prstTxWarp prst="textNoShape">
              <a:avLst/>
            </a:prstTxWarp>
          </a:bodyPr>
          <a:lstStyle>
            <a:lvl1pPr>
              <a:defRPr sz="1200"/>
            </a:lvl1pPr>
          </a:lstStyle>
          <a:p>
            <a:endParaRPr lang="en-US" altLang="ja-JP"/>
          </a:p>
        </p:txBody>
      </p:sp>
      <p:sp>
        <p:nvSpPr>
          <p:cNvPr id="3075" name="Rectangle 3"/>
          <p:cNvSpPr>
            <a:spLocks noGrp="1" noChangeArrowheads="1"/>
          </p:cNvSpPr>
          <p:nvPr>
            <p:ph type="dt" sz="quarter" idx="1"/>
          </p:nvPr>
        </p:nvSpPr>
        <p:spPr bwMode="auto">
          <a:xfrm>
            <a:off x="3855838"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t" anchorCtr="0" compatLnSpc="1">
            <a:prstTxWarp prst="textNoShape">
              <a:avLst/>
            </a:prstTxWarp>
          </a:bodyPr>
          <a:lstStyle>
            <a:lvl1pPr algn="r">
              <a:defRPr sz="1200"/>
            </a:lvl1pPr>
          </a:lstStyle>
          <a:p>
            <a:endParaRPr lang="en-US" altLang="ja-JP"/>
          </a:p>
        </p:txBody>
      </p:sp>
      <p:sp>
        <p:nvSpPr>
          <p:cNvPr id="3076" name="Rectangle 4"/>
          <p:cNvSpPr>
            <a:spLocks noGrp="1" noChangeArrowheads="1"/>
          </p:cNvSpPr>
          <p:nvPr>
            <p:ph type="ftr" sz="quarter" idx="2"/>
          </p:nvPr>
        </p:nvSpPr>
        <p:spPr bwMode="auto">
          <a:xfrm>
            <a:off x="1"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b" anchorCtr="0" compatLnSpc="1">
            <a:prstTxWarp prst="textNoShape">
              <a:avLst/>
            </a:prstTxWarp>
          </a:bodyPr>
          <a:lstStyle>
            <a:lvl1pPr>
              <a:defRPr sz="1200"/>
            </a:lvl1pPr>
          </a:lstStyle>
          <a:p>
            <a:r>
              <a:rPr lang="en-US" altLang="ja-JP"/>
              <a:t>(C) 2011 Earth Rise Inc. All Rights Reserved.</a:t>
            </a:r>
          </a:p>
        </p:txBody>
      </p:sp>
      <p:sp>
        <p:nvSpPr>
          <p:cNvPr id="3077" name="Rectangle 5"/>
          <p:cNvSpPr>
            <a:spLocks noGrp="1" noChangeArrowheads="1"/>
          </p:cNvSpPr>
          <p:nvPr>
            <p:ph type="sldNum" sz="quarter" idx="3"/>
          </p:nvPr>
        </p:nvSpPr>
        <p:spPr bwMode="auto">
          <a:xfrm>
            <a:off x="3855838"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b" anchorCtr="0" compatLnSpc="1">
            <a:prstTxWarp prst="textNoShape">
              <a:avLst/>
            </a:prstTxWarp>
          </a:bodyPr>
          <a:lstStyle>
            <a:lvl1pPr algn="r">
              <a:defRPr sz="1200"/>
            </a:lvl1pPr>
          </a:lstStyle>
          <a:p>
            <a:fld id="{01E7DBEB-A5B8-4E5A-B526-BDD87AF26CC0}" type="slidenum">
              <a:rPr lang="en-US" altLang="ja-JP"/>
              <a:pPr/>
              <a:t>‹#›</a:t>
            </a:fld>
            <a:endParaRPr lang="en-US" altLang="ja-JP"/>
          </a:p>
        </p:txBody>
      </p:sp>
    </p:spTree>
    <p:extLst>
      <p:ext uri="{BB962C8B-B14F-4D97-AF65-F5344CB8AC3E}">
        <p14:creationId xmlns:p14="http://schemas.microsoft.com/office/powerpoint/2010/main" val="9998454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t" anchorCtr="0" compatLnSpc="1">
            <a:prstTxWarp prst="textNoShape">
              <a:avLst/>
            </a:prstTxWarp>
          </a:bodyPr>
          <a:lstStyle>
            <a:lvl1pPr>
              <a:defRPr sz="1200"/>
            </a:lvl1pPr>
          </a:lstStyle>
          <a:p>
            <a:endParaRPr lang="en-US" altLang="ja-JP"/>
          </a:p>
        </p:txBody>
      </p:sp>
      <p:sp>
        <p:nvSpPr>
          <p:cNvPr id="7171" name="Rectangle 3"/>
          <p:cNvSpPr>
            <a:spLocks noGrp="1" noChangeArrowheads="1"/>
          </p:cNvSpPr>
          <p:nvPr>
            <p:ph type="dt" idx="1"/>
          </p:nvPr>
        </p:nvSpPr>
        <p:spPr bwMode="auto">
          <a:xfrm>
            <a:off x="3855838" y="0"/>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t" anchorCtr="0" compatLnSpc="1">
            <a:prstTxWarp prst="textNoShape">
              <a:avLst/>
            </a:prstTxWarp>
          </a:bodyPr>
          <a:lstStyle>
            <a:lvl1pPr algn="r">
              <a:defRPr sz="1200"/>
            </a:lvl1pPr>
          </a:lstStyle>
          <a:p>
            <a:endParaRPr lang="en-US" altLang="ja-JP"/>
          </a:p>
        </p:txBody>
      </p:sp>
      <p:sp>
        <p:nvSpPr>
          <p:cNvPr id="7172" name="Rectangle 4"/>
          <p:cNvSpPr>
            <a:spLocks noGrp="1" noRot="1" noChangeAspect="1" noChangeArrowheads="1" noTextEdit="1"/>
          </p:cNvSpPr>
          <p:nvPr>
            <p:ph type="sldImg" idx="2"/>
          </p:nvPr>
        </p:nvSpPr>
        <p:spPr bwMode="auto">
          <a:xfrm>
            <a:off x="709613" y="744538"/>
            <a:ext cx="5387975" cy="372903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0721" y="4721187"/>
            <a:ext cx="5445760" cy="4472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174" name="Rectangle 6"/>
          <p:cNvSpPr>
            <a:spLocks noGrp="1" noChangeArrowheads="1"/>
          </p:cNvSpPr>
          <p:nvPr>
            <p:ph type="ftr" sz="quarter" idx="4"/>
          </p:nvPr>
        </p:nvSpPr>
        <p:spPr bwMode="auto">
          <a:xfrm>
            <a:off x="1"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b" anchorCtr="0" compatLnSpc="1">
            <a:prstTxWarp prst="textNoShape">
              <a:avLst/>
            </a:prstTxWarp>
          </a:bodyPr>
          <a:lstStyle>
            <a:lvl1pPr>
              <a:defRPr sz="1200"/>
            </a:lvl1pPr>
          </a:lstStyle>
          <a:p>
            <a:r>
              <a:rPr lang="en-US" altLang="ja-JP"/>
              <a:t>(C) 2011 Earth Rise Inc. All Rights Reserved.</a:t>
            </a:r>
          </a:p>
        </p:txBody>
      </p:sp>
      <p:sp>
        <p:nvSpPr>
          <p:cNvPr id="7175" name="Rectangle 7"/>
          <p:cNvSpPr>
            <a:spLocks noGrp="1" noChangeArrowheads="1"/>
          </p:cNvSpPr>
          <p:nvPr>
            <p:ph type="sldNum" sz="quarter" idx="5"/>
          </p:nvPr>
        </p:nvSpPr>
        <p:spPr bwMode="auto">
          <a:xfrm>
            <a:off x="3855838" y="9440646"/>
            <a:ext cx="2949787"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236" tIns="46118" rIns="92236" bIns="46118" numCol="1" anchor="b" anchorCtr="0" compatLnSpc="1">
            <a:prstTxWarp prst="textNoShape">
              <a:avLst/>
            </a:prstTxWarp>
          </a:bodyPr>
          <a:lstStyle>
            <a:lvl1pPr algn="r">
              <a:defRPr sz="1200"/>
            </a:lvl1pPr>
          </a:lstStyle>
          <a:p>
            <a:fld id="{B22B139A-FCD2-4928-BD55-FF34E1D7FB4A}" type="slidenum">
              <a:rPr lang="en-US" altLang="ja-JP"/>
              <a:pPr/>
              <a:t>‹#›</a:t>
            </a:fld>
            <a:endParaRPr lang="en-US" altLang="ja-JP"/>
          </a:p>
        </p:txBody>
      </p:sp>
    </p:spTree>
    <p:extLst>
      <p:ext uri="{BB962C8B-B14F-4D97-AF65-F5344CB8AC3E}">
        <p14:creationId xmlns:p14="http://schemas.microsoft.com/office/powerpoint/2010/main" val="249699278"/>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Arial" charset="0"/>
        <a:ea typeface="ＭＳ Ｐ明朝" charset="-128"/>
        <a:cs typeface="+mn-cs"/>
      </a:defRPr>
    </a:lvl1pPr>
    <a:lvl2pPr marL="457200" algn="l" rtl="0" fontAlgn="base">
      <a:spcBef>
        <a:spcPct val="30000"/>
      </a:spcBef>
      <a:spcAft>
        <a:spcPct val="0"/>
      </a:spcAft>
      <a:defRPr kumimoji="1" sz="1200" kern="1200">
        <a:solidFill>
          <a:schemeClr val="tx1"/>
        </a:solidFill>
        <a:latin typeface="Arial" charset="0"/>
        <a:ea typeface="ＭＳ Ｐ明朝" charset="-128"/>
        <a:cs typeface="+mn-cs"/>
      </a:defRPr>
    </a:lvl2pPr>
    <a:lvl3pPr marL="914400" algn="l" rtl="0" fontAlgn="base">
      <a:spcBef>
        <a:spcPct val="30000"/>
      </a:spcBef>
      <a:spcAft>
        <a:spcPct val="0"/>
      </a:spcAft>
      <a:defRPr kumimoji="1" sz="1200" kern="1200">
        <a:solidFill>
          <a:schemeClr val="tx1"/>
        </a:solidFill>
        <a:latin typeface="Arial"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Arial"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Arial"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22B139A-FCD2-4928-BD55-FF34E1D7FB4A}" type="slidenum">
              <a:rPr lang="en-US" altLang="ja-JP" smtClean="0"/>
              <a:pPr/>
              <a:t>14</a:t>
            </a:fld>
            <a:endParaRPr lang="en-US" altLang="ja-JP"/>
          </a:p>
        </p:txBody>
      </p:sp>
    </p:spTree>
    <p:extLst>
      <p:ext uri="{BB962C8B-B14F-4D97-AF65-F5344CB8AC3E}">
        <p14:creationId xmlns:p14="http://schemas.microsoft.com/office/powerpoint/2010/main" val="328713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22B139A-FCD2-4928-BD55-FF34E1D7FB4A}" type="slidenum">
              <a:rPr lang="en-US" altLang="ja-JP" smtClean="0"/>
              <a:pPr/>
              <a:t>15</a:t>
            </a:fld>
            <a:endParaRPr lang="en-US" altLang="ja-JP"/>
          </a:p>
        </p:txBody>
      </p:sp>
    </p:spTree>
    <p:extLst>
      <p:ext uri="{BB962C8B-B14F-4D97-AF65-F5344CB8AC3E}">
        <p14:creationId xmlns:p14="http://schemas.microsoft.com/office/powerpoint/2010/main" val="1809416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22B139A-FCD2-4928-BD55-FF34E1D7FB4A}" type="slidenum">
              <a:rPr lang="en-US" altLang="ja-JP" smtClean="0"/>
              <a:pPr/>
              <a:t>27</a:t>
            </a:fld>
            <a:endParaRPr lang="en-US" altLang="ja-JP"/>
          </a:p>
        </p:txBody>
      </p:sp>
    </p:spTree>
    <p:extLst>
      <p:ext uri="{BB962C8B-B14F-4D97-AF65-F5344CB8AC3E}">
        <p14:creationId xmlns:p14="http://schemas.microsoft.com/office/powerpoint/2010/main" val="326897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130" name="Rectangle 10"/>
          <p:cNvSpPr>
            <a:spLocks noChangeArrowheads="1"/>
          </p:cNvSpPr>
          <p:nvPr/>
        </p:nvSpPr>
        <p:spPr bwMode="gray">
          <a:xfrm>
            <a:off x="0" y="1"/>
            <a:ext cx="9906000" cy="3356992"/>
          </a:xfrm>
          <a:prstGeom prst="rect">
            <a:avLst/>
          </a:prstGeom>
          <a:solidFill>
            <a:schemeClr val="bg1">
              <a:lumMod val="75000"/>
            </a:schemeClr>
          </a:solidFill>
          <a:ln>
            <a:noFill/>
          </a:ln>
          <a:effectLst/>
        </p:spPr>
        <p:txBody>
          <a:bodyPr wrap="none" anchor="ctr"/>
          <a:lstStyle/>
          <a:p>
            <a:endParaRPr lang="ja-JP" altLang="en-US"/>
          </a:p>
        </p:txBody>
      </p:sp>
      <p:sp>
        <p:nvSpPr>
          <p:cNvPr id="5122" name="Rectangle 2"/>
          <p:cNvSpPr>
            <a:spLocks noGrp="1" noChangeArrowheads="1"/>
          </p:cNvSpPr>
          <p:nvPr>
            <p:ph type="ctrTitle"/>
          </p:nvPr>
        </p:nvSpPr>
        <p:spPr>
          <a:xfrm>
            <a:off x="742950" y="2331610"/>
            <a:ext cx="8420100" cy="1008111"/>
          </a:xfrm>
        </p:spPr>
        <p:txBody>
          <a:bodyPr/>
          <a:lstStyle>
            <a:lvl1pPr algn="ctr">
              <a:defRPr sz="3600">
                <a:solidFill>
                  <a:schemeClr val="tx1"/>
                </a:solidFill>
              </a:defRPr>
            </a:lvl1pPr>
          </a:lstStyle>
          <a:p>
            <a:pPr lvl="0"/>
            <a:r>
              <a:rPr lang="ja-JP" altLang="en-US" noProof="0" dirty="0"/>
              <a:t>マスター タイトルの書式設定</a:t>
            </a:r>
          </a:p>
        </p:txBody>
      </p:sp>
      <p:sp>
        <p:nvSpPr>
          <p:cNvPr id="5123" name="Rectangle 3"/>
          <p:cNvSpPr>
            <a:spLocks noGrp="1" noChangeArrowheads="1"/>
          </p:cNvSpPr>
          <p:nvPr>
            <p:ph type="subTitle" idx="1"/>
          </p:nvPr>
        </p:nvSpPr>
        <p:spPr>
          <a:xfrm>
            <a:off x="1485900" y="3933056"/>
            <a:ext cx="6934200" cy="431800"/>
          </a:xfrm>
        </p:spPr>
        <p:txBody>
          <a:bodyPr/>
          <a:lstStyle>
            <a:lvl1pPr marL="0" indent="0" algn="ctr">
              <a:buFontTx/>
              <a:buNone/>
              <a:defRPr sz="2400">
                <a:solidFill>
                  <a:schemeClr val="tx1"/>
                </a:solidFill>
              </a:defRPr>
            </a:lvl1pPr>
          </a:lstStyle>
          <a:p>
            <a:pPr lvl="0"/>
            <a:r>
              <a:rPr lang="ja-JP" altLang="en-US" noProof="0" dirty="0"/>
              <a:t>マスター サブタイトルの書式設定</a:t>
            </a:r>
          </a:p>
        </p:txBody>
      </p:sp>
      <p:sp>
        <p:nvSpPr>
          <p:cNvPr id="8" name="Text Box 40"/>
          <p:cNvSpPr txBox="1">
            <a:spLocks noChangeArrowheads="1"/>
          </p:cNvSpPr>
          <p:nvPr userDrawn="1"/>
        </p:nvSpPr>
        <p:spPr bwMode="auto">
          <a:xfrm>
            <a:off x="2000672" y="6532269"/>
            <a:ext cx="5904656" cy="12824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6350" algn="ctr">
                <a:solidFill>
                  <a:srgbClr val="303048"/>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marL="0" marR="0" lvl="0" indent="0" algn="ctr" defTabSz="914400" rtl="0" eaLnBrk="1" fontAlgn="base" latinLnBrk="0" hangingPunct="1">
              <a:lnSpc>
                <a:spcPts val="1000"/>
              </a:lnSpc>
              <a:spcBef>
                <a:spcPct val="0"/>
              </a:spcBef>
              <a:spcAft>
                <a:spcPct val="0"/>
              </a:spcAft>
              <a:buClrTx/>
              <a:buSzTx/>
              <a:buFontTx/>
              <a:buNone/>
              <a:tabLst/>
              <a:defRPr/>
            </a:pPr>
            <a:r>
              <a:rPr lang="en-US" altLang="ja-JP" sz="900" b="0" dirty="0">
                <a:solidFill>
                  <a:schemeClr val="tx1"/>
                </a:solidFill>
              </a:rPr>
              <a:t>© 2024 Earth Rise Inc. all right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28" y="6525344"/>
            <a:ext cx="1368152" cy="30214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05239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30175"/>
            <a:ext cx="2284412" cy="603567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73050" y="130175"/>
            <a:ext cx="6700838" cy="60356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017331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sz="2000">
                <a:solidFill>
                  <a:schemeClr val="tx1"/>
                </a:solidFill>
              </a:defRPr>
            </a:lvl1pPr>
          </a:lstStyle>
          <a:p>
            <a:r>
              <a:rPr lang="ja-JP" altLang="en-US" dirty="0"/>
              <a:t>マスター タイトルの書式設定</a:t>
            </a:r>
          </a:p>
        </p:txBody>
      </p:sp>
      <p:sp>
        <p:nvSpPr>
          <p:cNvPr id="3" name="コンテンツ プレースホルダー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93633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00"/>
            <a:ext cx="84201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3840439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マスター タイトルの書式設定</a:t>
            </a:r>
          </a:p>
        </p:txBody>
      </p:sp>
      <p:sp>
        <p:nvSpPr>
          <p:cNvPr id="3" name="コンテンツ プレースホルダー 2"/>
          <p:cNvSpPr>
            <a:spLocks noGrp="1"/>
          </p:cNvSpPr>
          <p:nvPr>
            <p:ph sz="half" idx="1"/>
          </p:nvPr>
        </p:nvSpPr>
        <p:spPr>
          <a:xfrm>
            <a:off x="495300" y="1020763"/>
            <a:ext cx="4381500" cy="5145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29200" y="1020763"/>
            <a:ext cx="4381500" cy="5145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49267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212040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Tree>
    <p:extLst>
      <p:ext uri="{BB962C8B-B14F-4D97-AF65-F5344CB8AC3E}">
        <p14:creationId xmlns:p14="http://schemas.microsoft.com/office/powerpoint/2010/main" val="357861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240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138"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251889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4192125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1 つの角を丸めた四角形 2"/>
          <p:cNvSpPr/>
          <p:nvPr userDrawn="1"/>
        </p:nvSpPr>
        <p:spPr>
          <a:xfrm flipV="1">
            <a:off x="200472" y="-2"/>
            <a:ext cx="9217024" cy="836613"/>
          </a:xfrm>
          <a:prstGeom prst="round1Rect">
            <a:avLst>
              <a:gd name="adj" fmla="val 3206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6" name="Rectangle 2"/>
          <p:cNvSpPr>
            <a:spLocks noGrp="1" noChangeArrowheads="1"/>
          </p:cNvSpPr>
          <p:nvPr>
            <p:ph type="title"/>
          </p:nvPr>
        </p:nvSpPr>
        <p:spPr bwMode="gray">
          <a:xfrm>
            <a:off x="273050" y="130175"/>
            <a:ext cx="6767513" cy="490538"/>
          </a:xfrm>
          <a:prstGeom prst="rect">
            <a:avLst/>
          </a:prstGeom>
          <a:noFill/>
          <a:ln>
            <a:noFill/>
          </a:ln>
          <a:effec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7" name="Rectangle 3"/>
          <p:cNvSpPr>
            <a:spLocks noGrp="1" noChangeArrowheads="1"/>
          </p:cNvSpPr>
          <p:nvPr>
            <p:ph type="body" idx="1"/>
          </p:nvPr>
        </p:nvSpPr>
        <p:spPr bwMode="gray">
          <a:xfrm>
            <a:off x="495300" y="1020763"/>
            <a:ext cx="89154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2" name="Text Box 40"/>
          <p:cNvSpPr txBox="1">
            <a:spLocks noChangeArrowheads="1"/>
          </p:cNvSpPr>
          <p:nvPr userDrawn="1"/>
        </p:nvSpPr>
        <p:spPr bwMode="auto">
          <a:xfrm>
            <a:off x="4736976" y="6527657"/>
            <a:ext cx="5040559" cy="25648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6350" algn="ctr">
                <a:solidFill>
                  <a:srgbClr val="303048"/>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r">
              <a:lnSpc>
                <a:spcPts val="1000"/>
              </a:lnSpc>
            </a:pPr>
            <a:r>
              <a:rPr lang="en-US" altLang="ja-JP" sz="800" b="0" dirty="0">
                <a:solidFill>
                  <a:schemeClr val="tx1"/>
                </a:solidFill>
              </a:rPr>
              <a:t>DRASAP</a:t>
            </a:r>
            <a:r>
              <a:rPr lang="ja-JP" altLang="en-US" sz="800" b="0" dirty="0">
                <a:solidFill>
                  <a:schemeClr val="tx1"/>
                </a:solidFill>
              </a:rPr>
              <a:t>更新プロジェクト</a:t>
            </a:r>
            <a:r>
              <a:rPr lang="en-US" altLang="ja-JP" sz="800" b="0" dirty="0">
                <a:solidFill>
                  <a:schemeClr val="tx1"/>
                </a:solidFill>
              </a:rPr>
              <a:t>2024</a:t>
            </a:r>
          </a:p>
          <a:p>
            <a:pPr marL="0" marR="0" lvl="0" indent="0" algn="r" defTabSz="914400" rtl="0" eaLnBrk="1" fontAlgn="base" latinLnBrk="0" hangingPunct="1">
              <a:lnSpc>
                <a:spcPts val="1000"/>
              </a:lnSpc>
              <a:spcBef>
                <a:spcPct val="0"/>
              </a:spcBef>
              <a:spcAft>
                <a:spcPct val="0"/>
              </a:spcAft>
              <a:buClrTx/>
              <a:buSzTx/>
              <a:buFontTx/>
              <a:buNone/>
              <a:tabLst/>
              <a:defRPr/>
            </a:pPr>
            <a:r>
              <a:rPr lang="en-US" altLang="ja-JP" sz="800" b="0" dirty="0">
                <a:solidFill>
                  <a:schemeClr val="tx1"/>
                </a:solidFill>
              </a:rPr>
              <a:t>Copyright © 2024 Earth Rise Inc. all right reserved.</a:t>
            </a:r>
          </a:p>
        </p:txBody>
      </p:sp>
      <p:sp>
        <p:nvSpPr>
          <p:cNvPr id="13" name="Rectangle 41"/>
          <p:cNvSpPr txBox="1">
            <a:spLocks noChangeArrowheads="1"/>
          </p:cNvSpPr>
          <p:nvPr userDrawn="1"/>
        </p:nvSpPr>
        <p:spPr bwMode="auto">
          <a:xfrm>
            <a:off x="200471" y="6527657"/>
            <a:ext cx="3024337" cy="25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defPPr>
              <a:defRPr lang="ja-JP"/>
            </a:defPPr>
            <a:lvl1pPr algn="l" rtl="0" fontAlgn="base">
              <a:lnSpc>
                <a:spcPct val="80000"/>
              </a:lnSpc>
              <a:spcBef>
                <a:spcPct val="0"/>
              </a:spcBef>
              <a:spcAft>
                <a:spcPct val="0"/>
              </a:spcAft>
              <a:buClrTx/>
              <a:buSzTx/>
              <a:buFontTx/>
              <a:buNone/>
              <a:defRPr kumimoji="0" sz="800" b="0" kern="1200">
                <a:solidFill>
                  <a:srgbClr val="003366"/>
                </a:solidFill>
                <a:latin typeface="Times New Roman" pitchFamily="18"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nSpc>
                <a:spcPts val="1000"/>
              </a:lnSpc>
            </a:pPr>
            <a:r>
              <a:rPr lang="en-US" altLang="ja-JP" dirty="0">
                <a:solidFill>
                  <a:schemeClr val="tx1"/>
                </a:solidFill>
                <a:latin typeface="Trebuchet MS" pitchFamily="34" charset="0"/>
              </a:rPr>
              <a:t>Version:</a:t>
            </a:r>
            <a:r>
              <a:rPr lang="ja-JP" altLang="en-US" dirty="0">
                <a:solidFill>
                  <a:schemeClr val="tx1"/>
                </a:solidFill>
                <a:latin typeface="Trebuchet MS" pitchFamily="34" charset="0"/>
              </a:rPr>
              <a:t>　</a:t>
            </a:r>
            <a:r>
              <a:rPr lang="en-US" altLang="ja-JP" dirty="0">
                <a:solidFill>
                  <a:schemeClr val="tx1"/>
                </a:solidFill>
                <a:latin typeface="Trebuchet MS" pitchFamily="34" charset="0"/>
              </a:rPr>
              <a:t>1.2</a:t>
            </a:r>
            <a:r>
              <a:rPr lang="ja-JP" altLang="en-US" dirty="0">
                <a:solidFill>
                  <a:schemeClr val="tx1"/>
                </a:solidFill>
                <a:latin typeface="Trebuchet MS" pitchFamily="34" charset="0"/>
              </a:rPr>
              <a:t>　　印刷日</a:t>
            </a:r>
            <a:r>
              <a:rPr lang="en-US" altLang="ja-JP" dirty="0">
                <a:solidFill>
                  <a:schemeClr val="tx1"/>
                </a:solidFill>
                <a:latin typeface="Trebuchet MS" pitchFamily="34" charset="0"/>
              </a:rPr>
              <a:t>:</a:t>
            </a:r>
            <a:r>
              <a:rPr lang="ja-JP" altLang="en-US" dirty="0">
                <a:solidFill>
                  <a:schemeClr val="tx1"/>
                </a:solidFill>
                <a:latin typeface="Trebuchet MS" pitchFamily="34" charset="0"/>
              </a:rPr>
              <a:t>　</a:t>
            </a:r>
            <a:fld id="{61166E9A-C722-4580-BF30-23AB43FB8F3D}" type="datetime1">
              <a:rPr lang="ja-JP" altLang="en-US" smtClean="0">
                <a:solidFill>
                  <a:schemeClr val="tx1"/>
                </a:solidFill>
                <a:latin typeface="Trebuchet MS" pitchFamily="34" charset="0"/>
              </a:rPr>
              <a:pPr>
                <a:lnSpc>
                  <a:spcPts val="1000"/>
                </a:lnSpc>
              </a:pPr>
              <a:t>2024/8/22</a:t>
            </a:fld>
            <a:endParaRPr lang="ja-JP" altLang="en-US" dirty="0">
              <a:solidFill>
                <a:schemeClr val="tx1"/>
              </a:solidFill>
              <a:latin typeface="Trebuchet MS" pitchFamily="34" charset="0"/>
            </a:endParaRPr>
          </a:p>
          <a:p>
            <a:pPr>
              <a:lnSpc>
                <a:spcPts val="1000"/>
              </a:lnSpc>
            </a:pPr>
            <a:r>
              <a:rPr lang="en-US" altLang="ja-JP" dirty="0">
                <a:solidFill>
                  <a:schemeClr val="tx1"/>
                </a:solidFill>
              </a:rPr>
              <a:t>DRASAP</a:t>
            </a:r>
            <a:r>
              <a:rPr lang="ja-JP" altLang="en-US" dirty="0">
                <a:solidFill>
                  <a:schemeClr val="tx1"/>
                </a:solidFill>
              </a:rPr>
              <a:t>更新プロジェクト</a:t>
            </a:r>
            <a:r>
              <a:rPr lang="en-US" altLang="ja-JP" dirty="0">
                <a:solidFill>
                  <a:schemeClr val="tx1"/>
                </a:solidFill>
              </a:rPr>
              <a:t>2024_</a:t>
            </a:r>
            <a:r>
              <a:rPr lang="ja-JP" altLang="en-US" dirty="0">
                <a:solidFill>
                  <a:schemeClr val="tx1"/>
                </a:solidFill>
              </a:rPr>
              <a:t>第５回定例会資料</a:t>
            </a:r>
            <a:r>
              <a:rPr lang="en-US" altLang="ja-JP" dirty="0">
                <a:solidFill>
                  <a:schemeClr val="tx1"/>
                </a:solidFill>
              </a:rPr>
              <a:t>.pptx</a:t>
            </a:r>
          </a:p>
        </p:txBody>
      </p:sp>
      <p:sp>
        <p:nvSpPr>
          <p:cNvPr id="14" name="Rectangle 42"/>
          <p:cNvSpPr txBox="1">
            <a:spLocks noChangeArrowheads="1"/>
          </p:cNvSpPr>
          <p:nvPr userDrawn="1"/>
        </p:nvSpPr>
        <p:spPr bwMode="auto">
          <a:xfrm>
            <a:off x="4548000" y="6630249"/>
            <a:ext cx="52196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ja-JP"/>
            </a:defPPr>
            <a:lvl1pPr algn="r" rtl="0" fontAlgn="base">
              <a:spcBef>
                <a:spcPct val="0"/>
              </a:spcBef>
              <a:spcAft>
                <a:spcPct val="0"/>
              </a:spcAft>
              <a:buClrTx/>
              <a:buSzTx/>
              <a:buFontTx/>
              <a:buNone/>
              <a:defRPr kumimoji="0" sz="1400" b="0" kern="1200">
                <a:solidFill>
                  <a:srgbClr val="003366"/>
                </a:solidFill>
                <a:latin typeface="Times New Roman" pitchFamily="18"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lgn="ctr"/>
            <a:r>
              <a:rPr lang="en-US" altLang="de-DE" sz="1000" dirty="0">
                <a:solidFill>
                  <a:schemeClr val="tx1"/>
                </a:solidFill>
              </a:rPr>
              <a:t>- </a:t>
            </a:r>
            <a:fld id="{5AA72CE1-528A-49CB-97E6-9B08F3EF4B33}" type="slidenum">
              <a:rPr lang="en-US" altLang="de-DE" sz="1000" smtClean="0">
                <a:solidFill>
                  <a:schemeClr val="tx1"/>
                </a:solidFill>
              </a:rPr>
              <a:pPr algn="ctr"/>
              <a:t>‹#›</a:t>
            </a:fld>
            <a:r>
              <a:rPr lang="en-US" altLang="de-DE" sz="1000" dirty="0">
                <a:solidFill>
                  <a:schemeClr val="tx1"/>
                </a:solidFill>
              </a:rPr>
              <a:t> - </a:t>
            </a:r>
          </a:p>
        </p:txBody>
      </p:sp>
      <p:sp>
        <p:nvSpPr>
          <p:cNvPr id="2" name="テキスト ボックス 1">
            <a:extLst>
              <a:ext uri="{FF2B5EF4-FFF2-40B4-BE49-F238E27FC236}">
                <a16:creationId xmlns:a16="http://schemas.microsoft.com/office/drawing/2014/main" id="{47A04D00-BFED-4085-ED15-7C2D3AAABEC0}"/>
              </a:ext>
            </a:extLst>
          </p:cNvPr>
          <p:cNvSpPr txBox="1"/>
          <p:nvPr userDrawn="1"/>
        </p:nvSpPr>
        <p:spPr>
          <a:xfrm>
            <a:off x="6393157" y="6350002"/>
            <a:ext cx="3384378" cy="1184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6350" algn="ctr">
                <a:solidFill>
                  <a:srgbClr val="303048"/>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defPPr>
              <a:defRPr lang="ja-JP"/>
            </a:defPPr>
            <a:lvl1pPr algn="r">
              <a:lnSpc>
                <a:spcPts val="1000"/>
              </a:lnSpc>
              <a:defRPr sz="800" b="0"/>
            </a:lvl1pPr>
          </a:lstStyle>
          <a:p>
            <a:pPr lvl="0"/>
            <a:r>
              <a:rPr lang="ja-JP" altLang="en-US" dirty="0"/>
              <a:t>開示範囲：</a:t>
            </a:r>
            <a:r>
              <a:rPr lang="en-US" altLang="ja-JP" dirty="0"/>
              <a:t>DRASAP</a:t>
            </a:r>
            <a:r>
              <a:rPr lang="ja-JP" altLang="en-US" dirty="0"/>
              <a:t>更新プロジェクト</a:t>
            </a:r>
            <a:r>
              <a:rPr lang="en-US" altLang="ja-JP" dirty="0"/>
              <a:t>2024</a:t>
            </a:r>
            <a:r>
              <a:rPr lang="ja-JP" altLang="en-US" dirty="0"/>
              <a:t>関係者内</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1" fontAlgn="base" hangingPunct="1">
        <a:spcBef>
          <a:spcPct val="0"/>
        </a:spcBef>
        <a:spcAft>
          <a:spcPct val="0"/>
        </a:spcAft>
        <a:defRPr kumimoji="1" sz="2000" b="0">
          <a:solidFill>
            <a:schemeClr val="tx1"/>
          </a:solidFill>
          <a:latin typeface="+mj-lt"/>
          <a:ea typeface="+mj-ea"/>
          <a:cs typeface="+mj-cs"/>
        </a:defRPr>
      </a:lvl1pPr>
      <a:lvl2pPr algn="l" rtl="0" eaLnBrk="1" fontAlgn="base" hangingPunct="1">
        <a:spcBef>
          <a:spcPct val="0"/>
        </a:spcBef>
        <a:spcAft>
          <a:spcPct val="0"/>
        </a:spcAft>
        <a:defRPr kumimoji="1" sz="2800" b="1">
          <a:solidFill>
            <a:srgbClr val="FFFF99"/>
          </a:solidFill>
          <a:latin typeface="Arial" charset="0"/>
          <a:ea typeface="ＭＳ Ｐゴシック" charset="-128"/>
        </a:defRPr>
      </a:lvl2pPr>
      <a:lvl3pPr algn="l" rtl="0" eaLnBrk="1" fontAlgn="base" hangingPunct="1">
        <a:spcBef>
          <a:spcPct val="0"/>
        </a:spcBef>
        <a:spcAft>
          <a:spcPct val="0"/>
        </a:spcAft>
        <a:defRPr kumimoji="1" sz="2800" b="1">
          <a:solidFill>
            <a:srgbClr val="FFFF99"/>
          </a:solidFill>
          <a:latin typeface="Arial" charset="0"/>
          <a:ea typeface="ＭＳ Ｐゴシック" charset="-128"/>
        </a:defRPr>
      </a:lvl3pPr>
      <a:lvl4pPr algn="l" rtl="0" eaLnBrk="1" fontAlgn="base" hangingPunct="1">
        <a:spcBef>
          <a:spcPct val="0"/>
        </a:spcBef>
        <a:spcAft>
          <a:spcPct val="0"/>
        </a:spcAft>
        <a:defRPr kumimoji="1" sz="2800" b="1">
          <a:solidFill>
            <a:srgbClr val="FFFF99"/>
          </a:solidFill>
          <a:latin typeface="Arial" charset="0"/>
          <a:ea typeface="ＭＳ Ｐゴシック" charset="-128"/>
        </a:defRPr>
      </a:lvl4pPr>
      <a:lvl5pPr algn="l" rtl="0" eaLnBrk="1" fontAlgn="base" hangingPunct="1">
        <a:spcBef>
          <a:spcPct val="0"/>
        </a:spcBef>
        <a:spcAft>
          <a:spcPct val="0"/>
        </a:spcAft>
        <a:defRPr kumimoji="1" sz="2800" b="1">
          <a:solidFill>
            <a:srgbClr val="FFFF99"/>
          </a:solidFill>
          <a:latin typeface="Arial" charset="0"/>
          <a:ea typeface="ＭＳ Ｐゴシック" charset="-128"/>
        </a:defRPr>
      </a:lvl5pPr>
      <a:lvl6pPr marL="457200" algn="l" rtl="0" eaLnBrk="1" fontAlgn="base" hangingPunct="1">
        <a:spcBef>
          <a:spcPct val="0"/>
        </a:spcBef>
        <a:spcAft>
          <a:spcPct val="0"/>
        </a:spcAft>
        <a:defRPr kumimoji="1" sz="2800" b="1">
          <a:solidFill>
            <a:srgbClr val="FFFF99"/>
          </a:solidFill>
          <a:latin typeface="Arial" charset="0"/>
          <a:ea typeface="ＭＳ Ｐゴシック" charset="-128"/>
        </a:defRPr>
      </a:lvl6pPr>
      <a:lvl7pPr marL="914400" algn="l" rtl="0" eaLnBrk="1" fontAlgn="base" hangingPunct="1">
        <a:spcBef>
          <a:spcPct val="0"/>
        </a:spcBef>
        <a:spcAft>
          <a:spcPct val="0"/>
        </a:spcAft>
        <a:defRPr kumimoji="1" sz="2800" b="1">
          <a:solidFill>
            <a:srgbClr val="FFFF99"/>
          </a:solidFill>
          <a:latin typeface="Arial" charset="0"/>
          <a:ea typeface="ＭＳ Ｐゴシック" charset="-128"/>
        </a:defRPr>
      </a:lvl7pPr>
      <a:lvl8pPr marL="1371600" algn="l" rtl="0" eaLnBrk="1" fontAlgn="base" hangingPunct="1">
        <a:spcBef>
          <a:spcPct val="0"/>
        </a:spcBef>
        <a:spcAft>
          <a:spcPct val="0"/>
        </a:spcAft>
        <a:defRPr kumimoji="1" sz="2800" b="1">
          <a:solidFill>
            <a:srgbClr val="FFFF99"/>
          </a:solidFill>
          <a:latin typeface="Arial" charset="0"/>
          <a:ea typeface="ＭＳ Ｐゴシック" charset="-128"/>
        </a:defRPr>
      </a:lvl8pPr>
      <a:lvl9pPr marL="1828800" algn="l" rtl="0" eaLnBrk="1" fontAlgn="base" hangingPunct="1">
        <a:spcBef>
          <a:spcPct val="0"/>
        </a:spcBef>
        <a:spcAft>
          <a:spcPct val="0"/>
        </a:spcAft>
        <a:defRPr kumimoji="1" sz="2800" b="1">
          <a:solidFill>
            <a:srgbClr val="FFFF99"/>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1600">
          <a:solidFill>
            <a:schemeClr val="tx1"/>
          </a:solidFill>
          <a:latin typeface="+mn-lt"/>
          <a:ea typeface="+mn-ea"/>
        </a:defRPr>
      </a:lvl2pPr>
      <a:lvl3pPr marL="1143000" indent="-228600" algn="l" rtl="0" eaLnBrk="1" fontAlgn="base" hangingPunct="1">
        <a:spcBef>
          <a:spcPct val="20000"/>
        </a:spcBef>
        <a:spcAft>
          <a:spcPct val="0"/>
        </a:spcAft>
        <a:buChar char="•"/>
        <a:defRPr kumimoji="1" sz="1600">
          <a:solidFill>
            <a:schemeClr val="tx1"/>
          </a:solidFill>
          <a:latin typeface="+mn-lt"/>
          <a:ea typeface="+mn-ea"/>
        </a:defRPr>
      </a:lvl3pPr>
      <a:lvl4pPr marL="1600200" indent="-228600" algn="l" rtl="0" eaLnBrk="1" fontAlgn="base" hangingPunct="1">
        <a:spcBef>
          <a:spcPct val="20000"/>
        </a:spcBef>
        <a:spcAft>
          <a:spcPct val="0"/>
        </a:spcAft>
        <a:buChar char="–"/>
        <a:defRPr kumimoji="1" sz="1400">
          <a:solidFill>
            <a:schemeClr val="tx1"/>
          </a:solidFill>
          <a:latin typeface="+mn-lt"/>
          <a:ea typeface="+mn-ea"/>
        </a:defRPr>
      </a:lvl4pPr>
      <a:lvl5pPr marL="2057400" indent="-228600" algn="l" rtl="0" eaLnBrk="1" fontAlgn="base" hangingPunct="1">
        <a:spcBef>
          <a:spcPct val="20000"/>
        </a:spcBef>
        <a:spcAft>
          <a:spcPct val="0"/>
        </a:spcAft>
        <a:buChar char="»"/>
        <a:defRPr kumimoji="1" sz="14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344F36-917D-C34E-3563-DAFA187F6DC2}"/>
              </a:ext>
            </a:extLst>
          </p:cNvPr>
          <p:cNvSpPr>
            <a:spLocks noGrp="1"/>
          </p:cNvSpPr>
          <p:nvPr>
            <p:ph type="ctrTitle"/>
          </p:nvPr>
        </p:nvSpPr>
        <p:spPr/>
        <p:txBody>
          <a:bodyPr/>
          <a:lstStyle/>
          <a:p>
            <a:r>
              <a:rPr kumimoji="1" lang="ja-JP" altLang="en-US" dirty="0"/>
              <a:t>ジェイテクト様向け</a:t>
            </a:r>
            <a:r>
              <a:rPr kumimoji="1" lang="en-US" altLang="ja-JP" dirty="0"/>
              <a:t>DRASAP</a:t>
            </a:r>
            <a:br>
              <a:rPr kumimoji="1" lang="en-US" altLang="ja-JP" dirty="0"/>
            </a:br>
            <a:r>
              <a:rPr kumimoji="1" lang="ja-JP" altLang="en-US" dirty="0"/>
              <a:t>更新プロジェクト</a:t>
            </a:r>
            <a:r>
              <a:rPr kumimoji="1" lang="en-US" altLang="ja-JP" dirty="0"/>
              <a:t>2024</a:t>
            </a:r>
            <a:endParaRPr kumimoji="1" lang="ja-JP" altLang="en-US" dirty="0"/>
          </a:p>
        </p:txBody>
      </p:sp>
      <p:sp>
        <p:nvSpPr>
          <p:cNvPr id="3" name="字幕 2">
            <a:extLst>
              <a:ext uri="{FF2B5EF4-FFF2-40B4-BE49-F238E27FC236}">
                <a16:creationId xmlns:a16="http://schemas.microsoft.com/office/drawing/2014/main" id="{9B0A9741-CBE7-D5B2-BC2D-B2E5A4679683}"/>
              </a:ext>
            </a:extLst>
          </p:cNvPr>
          <p:cNvSpPr>
            <a:spLocks noGrp="1"/>
          </p:cNvSpPr>
          <p:nvPr>
            <p:ph type="subTitle" idx="1"/>
          </p:nvPr>
        </p:nvSpPr>
        <p:spPr>
          <a:xfrm>
            <a:off x="1485900" y="3933055"/>
            <a:ext cx="6934200" cy="1008111"/>
          </a:xfrm>
        </p:spPr>
        <p:txBody>
          <a:bodyPr/>
          <a:lstStyle/>
          <a:p>
            <a:r>
              <a:rPr kumimoji="1" lang="ja-JP" altLang="en-US" dirty="0"/>
              <a:t>定例会（第</a:t>
            </a:r>
            <a:r>
              <a:rPr kumimoji="1" lang="en-US" altLang="ja-JP" dirty="0"/>
              <a:t>5</a:t>
            </a:r>
            <a:r>
              <a:rPr kumimoji="1" lang="ja-JP" altLang="en-US" dirty="0"/>
              <a:t>回）</a:t>
            </a:r>
            <a:endParaRPr kumimoji="1" lang="en-US" altLang="ja-JP" dirty="0"/>
          </a:p>
          <a:p>
            <a:r>
              <a:rPr lang="en-US" altLang="ja-JP" dirty="0"/>
              <a:t>2024</a:t>
            </a:r>
            <a:r>
              <a:rPr lang="ja-JP" altLang="en-US" dirty="0"/>
              <a:t>年</a:t>
            </a:r>
            <a:r>
              <a:rPr lang="en-US" altLang="ja-JP" dirty="0"/>
              <a:t>8</a:t>
            </a:r>
            <a:r>
              <a:rPr lang="ja-JP" altLang="en-US" dirty="0"/>
              <a:t>月</a:t>
            </a:r>
            <a:r>
              <a:rPr lang="en-US" altLang="ja-JP" dirty="0"/>
              <a:t>7</a:t>
            </a:r>
            <a:r>
              <a:rPr lang="ja-JP" altLang="en-US" dirty="0"/>
              <a:t>日</a:t>
            </a:r>
            <a:endParaRPr kumimoji="1" lang="ja-JP" altLang="en-US" dirty="0"/>
          </a:p>
        </p:txBody>
      </p:sp>
    </p:spTree>
    <p:extLst>
      <p:ext uri="{BB962C8B-B14F-4D97-AF65-F5344CB8AC3E}">
        <p14:creationId xmlns:p14="http://schemas.microsoft.com/office/powerpoint/2010/main" val="1945409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903B552-DF21-5B94-2396-4DF5B0847FF8}"/>
              </a:ext>
            </a:extLst>
          </p:cNvPr>
          <p:cNvSpPr>
            <a:spLocks noGrp="1"/>
          </p:cNvSpPr>
          <p:nvPr>
            <p:ph idx="1"/>
          </p:nvPr>
        </p:nvSpPr>
        <p:spPr/>
        <p:txBody>
          <a:bodyPr/>
          <a:lstStyle/>
          <a:p>
            <a:pPr lvl="1">
              <a:buFont typeface="Wingdings" panose="05000000000000000000" pitchFamily="2" charset="2"/>
              <a:buChar char="n"/>
            </a:pPr>
            <a:r>
              <a:rPr lang="ja-JP" altLang="en-US" dirty="0">
                <a:latin typeface="MS UI Gothic" panose="020B0600070205080204" pitchFamily="50" charset="-128"/>
                <a:ea typeface="MS UI Gothic" panose="020B0600070205080204" pitchFamily="50" charset="-128"/>
              </a:rPr>
              <a:t>ユーザ管理マスタ（</a:t>
            </a:r>
            <a:r>
              <a:rPr lang="en-US" altLang="ja-JP" dirty="0">
                <a:latin typeface="MS UI Gothic" panose="020B0600070205080204" pitchFamily="50" charset="-128"/>
                <a:ea typeface="MS UI Gothic" panose="020B0600070205080204" pitchFamily="50" charset="-128"/>
              </a:rPr>
              <a:t>USER_MASTER</a:t>
            </a:r>
            <a:r>
              <a:rPr lang="ja-JP" altLang="en-US" dirty="0">
                <a:latin typeface="MS UI Gothic" panose="020B0600070205080204" pitchFamily="50" charset="-128"/>
                <a:ea typeface="MS UI Gothic" panose="020B0600070205080204" pitchFamily="50" charset="-128"/>
              </a:rPr>
              <a:t>）に追加する項目は次の通りです。</a:t>
            </a:r>
            <a:endParaRPr lang="en-US" altLang="ja-JP" dirty="0">
              <a:latin typeface="MS UI Gothic" panose="020B0600070205080204" pitchFamily="50" charset="-128"/>
              <a:ea typeface="MS UI Gothic" panose="020B0600070205080204" pitchFamily="50" charset="-128"/>
            </a:endParaRPr>
          </a:p>
          <a:p>
            <a:pPr marL="457200" lvl="1" indent="0">
              <a:buNone/>
            </a:pPr>
            <a:endParaRPr kumimoji="1" lang="ja-JP" altLang="en-US" dirty="0"/>
          </a:p>
        </p:txBody>
      </p:sp>
      <p:sp>
        <p:nvSpPr>
          <p:cNvPr id="4" name="タイトル 1">
            <a:extLst>
              <a:ext uri="{FF2B5EF4-FFF2-40B4-BE49-F238E27FC236}">
                <a16:creationId xmlns:a16="http://schemas.microsoft.com/office/drawing/2014/main" id="{A890D633-CC47-90D4-9BCD-51AF43133AEE}"/>
              </a:ext>
            </a:extLst>
          </p:cNvPr>
          <p:cNvSpPr>
            <a:spLocks noGrp="1"/>
          </p:cNvSpPr>
          <p:nvPr>
            <p:ph type="title"/>
          </p:nvPr>
        </p:nvSpPr>
        <p:spPr>
          <a:xfrm>
            <a:off x="273050" y="130175"/>
            <a:ext cx="6767513" cy="490538"/>
          </a:xfrm>
        </p:spPr>
        <p:txBody>
          <a:bodyPr/>
          <a:lstStyle/>
          <a:p>
            <a:pPr algn="l" fontAlgn="t"/>
            <a:r>
              <a:rPr lang="ja-JP" altLang="en-US" sz="2000" u="none" strike="noStrike" dirty="0">
                <a:effectLst/>
                <a:latin typeface="+mn-lt"/>
                <a:ea typeface="+mn-ea"/>
              </a:rPr>
              <a:t>機能改修</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検索属性及び表示属性項目の追加</a:t>
            </a:r>
            <a:endParaRPr kumimoji="1" lang="ja-JP" altLang="en-US" dirty="0"/>
          </a:p>
        </p:txBody>
      </p:sp>
      <p:graphicFrame>
        <p:nvGraphicFramePr>
          <p:cNvPr id="5" name="表 4">
            <a:extLst>
              <a:ext uri="{FF2B5EF4-FFF2-40B4-BE49-F238E27FC236}">
                <a16:creationId xmlns:a16="http://schemas.microsoft.com/office/drawing/2014/main" id="{7B7E9FC6-CEF4-0726-7EB7-D06F6DA6EFFE}"/>
              </a:ext>
            </a:extLst>
          </p:cNvPr>
          <p:cNvGraphicFramePr>
            <a:graphicFrameLocks noGrp="1"/>
          </p:cNvGraphicFramePr>
          <p:nvPr/>
        </p:nvGraphicFramePr>
        <p:xfrm>
          <a:off x="992560" y="1484785"/>
          <a:ext cx="8418140" cy="3160080"/>
        </p:xfrm>
        <a:graphic>
          <a:graphicData uri="http://schemas.openxmlformats.org/drawingml/2006/table">
            <a:tbl>
              <a:tblPr firstRow="1" bandRow="1">
                <a:tableStyleId>{7DF18680-E054-41AD-8BC1-D1AEF772440D}</a:tableStyleId>
              </a:tblPr>
              <a:tblGrid>
                <a:gridCol w="1368152">
                  <a:extLst>
                    <a:ext uri="{9D8B030D-6E8A-4147-A177-3AD203B41FA5}">
                      <a16:colId xmlns:a16="http://schemas.microsoft.com/office/drawing/2014/main" val="1746070756"/>
                    </a:ext>
                  </a:extLst>
                </a:gridCol>
                <a:gridCol w="1368152">
                  <a:extLst>
                    <a:ext uri="{9D8B030D-6E8A-4147-A177-3AD203B41FA5}">
                      <a16:colId xmlns:a16="http://schemas.microsoft.com/office/drawing/2014/main" val="1526005674"/>
                    </a:ext>
                  </a:extLst>
                </a:gridCol>
                <a:gridCol w="1080120">
                  <a:extLst>
                    <a:ext uri="{9D8B030D-6E8A-4147-A177-3AD203B41FA5}">
                      <a16:colId xmlns:a16="http://schemas.microsoft.com/office/drawing/2014/main" val="2241068411"/>
                    </a:ext>
                  </a:extLst>
                </a:gridCol>
                <a:gridCol w="504056">
                  <a:extLst>
                    <a:ext uri="{9D8B030D-6E8A-4147-A177-3AD203B41FA5}">
                      <a16:colId xmlns:a16="http://schemas.microsoft.com/office/drawing/2014/main" val="2567546048"/>
                    </a:ext>
                  </a:extLst>
                </a:gridCol>
                <a:gridCol w="4097660">
                  <a:extLst>
                    <a:ext uri="{9D8B030D-6E8A-4147-A177-3AD203B41FA5}">
                      <a16:colId xmlns:a16="http://schemas.microsoft.com/office/drawing/2014/main" val="1477463592"/>
                    </a:ext>
                  </a:extLst>
                </a:gridCol>
              </a:tblGrid>
              <a:tr h="213193">
                <a:tc>
                  <a:txBody>
                    <a:bodyPr/>
                    <a:lstStyle/>
                    <a:p>
                      <a:r>
                        <a:rPr kumimoji="1" lang="ja-JP" altLang="en-US" sz="1050" dirty="0">
                          <a:latin typeface="MS UI Gothic" panose="020B0600070205080204" pitchFamily="50" charset="-128"/>
                          <a:ea typeface="MS UI Gothic" panose="020B0600070205080204" pitchFamily="50" charset="-128"/>
                        </a:rPr>
                        <a:t>論理名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列名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データ型</a:t>
                      </a:r>
                    </a:p>
                  </a:txBody>
                  <a:tcPr/>
                </a:tc>
                <a:tc>
                  <a:txBody>
                    <a:bodyPr/>
                    <a:lstStyle/>
                    <a:p>
                      <a:r>
                        <a:rPr kumimoji="1" lang="ja-JP" altLang="en-US" sz="1050" dirty="0">
                          <a:latin typeface="MS UI Gothic" panose="020B0600070205080204" pitchFamily="50" charset="-128"/>
                          <a:ea typeface="MS UI Gothic" panose="020B0600070205080204" pitchFamily="50" charset="-128"/>
                        </a:rPr>
                        <a:t>サイズ</a:t>
                      </a:r>
                    </a:p>
                  </a:txBody>
                  <a:tcPr/>
                </a:tc>
                <a:tc>
                  <a:txBody>
                    <a:bodyPr/>
                    <a:lstStyle/>
                    <a:p>
                      <a:r>
                        <a:rPr kumimoji="1" lang="ja-JP" altLang="en-US" sz="1050" dirty="0">
                          <a:latin typeface="MS UI Gothic" panose="020B0600070205080204" pitchFamily="50" charset="-128"/>
                          <a:ea typeface="MS UI Gothic" panose="020B0600070205080204" pitchFamily="50" charset="-128"/>
                        </a:rPr>
                        <a:t>説明</a:t>
                      </a:r>
                    </a:p>
                  </a:txBody>
                  <a:tcPr/>
                </a:tc>
                <a:extLst>
                  <a:ext uri="{0D108BD9-81ED-4DB2-BD59-A6C34878D82A}">
                    <a16:rowId xmlns:a16="http://schemas.microsoft.com/office/drawing/2014/main" val="2589895734"/>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検索カラム６選択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SEARCH_SELCOL6</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検索条件の６番目の項目名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2149313647"/>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検索カラム７選択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SEARCH_SELCOL7</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検索条件の７番目の項目名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3666299094"/>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検索カラム８選択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SEARCH_SELCOL8</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検索条件の８番目の項目名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3202224236"/>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検索カラム９選択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SEARCH_SELCOL9</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検索条件の９番目の項目名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2775525993"/>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検索カラム１０選択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SEARCH_SELCOL10</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検索条件の１０番目の項目名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3797686759"/>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表示カラム６選択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VIEW_SELCOL6</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表示属性の６番目の項目名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168227746"/>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表示カラム７選択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VIEW_SELCOL7</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表示属性の７番目の項目名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1296272520"/>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表示カラム８選択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VIEW_SELCOL8</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表示属性の８番目の項目名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4183162076"/>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表示カラム９選択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VIEW_SELCOL9</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表示属性の９番目の項目名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1301213796"/>
                  </a:ext>
                </a:extLst>
              </a:tr>
              <a:tr h="290862">
                <a:tc>
                  <a:txBody>
                    <a:bodyPr/>
                    <a:lstStyle/>
                    <a:p>
                      <a:r>
                        <a:rPr kumimoji="1" lang="ja-JP" altLang="en-US" sz="1050" dirty="0">
                          <a:latin typeface="MS UI Gothic" panose="020B0600070205080204" pitchFamily="50" charset="-128"/>
                          <a:ea typeface="MS UI Gothic" panose="020B0600070205080204" pitchFamily="50" charset="-128"/>
                        </a:rPr>
                        <a:t>表示カラム１０選択</a:t>
                      </a:r>
                    </a:p>
                  </a:txBody>
                  <a:tcPr/>
                </a:tc>
                <a:tc>
                  <a:txBody>
                    <a:bodyPr/>
                    <a:lstStyle/>
                    <a:p>
                      <a:r>
                        <a:rPr kumimoji="1" lang="en-US" altLang="ja-JP" sz="1050" dirty="0">
                          <a:latin typeface="MS UI Gothic" panose="020B0600070205080204" pitchFamily="50" charset="-128"/>
                          <a:ea typeface="MS UI Gothic" panose="020B0600070205080204" pitchFamily="50" charset="-128"/>
                        </a:rPr>
                        <a:t>VIEW_SELCOL10</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VARCHAR2</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64</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表示属性の１０番目の項目名</a:t>
                      </a:r>
                      <a:endParaRPr kumimoji="1" lang="en-US" altLang="ja-JP" sz="105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2759909700"/>
                  </a:ext>
                </a:extLst>
              </a:tr>
            </a:tbl>
          </a:graphicData>
        </a:graphic>
      </p:graphicFrame>
    </p:spTree>
    <p:extLst>
      <p:ext uri="{BB962C8B-B14F-4D97-AF65-F5344CB8AC3E}">
        <p14:creationId xmlns:p14="http://schemas.microsoft.com/office/powerpoint/2010/main" val="254512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改修振替対象</a:t>
            </a:r>
            <a:br>
              <a:rPr lang="en-US" altLang="ja-JP" sz="2000" u="none" strike="noStrike" dirty="0">
                <a:effectLst/>
                <a:latin typeface="+mn-lt"/>
                <a:ea typeface="+mn-ea"/>
              </a:rPr>
            </a:br>
            <a:r>
              <a:rPr lang="ja-JP" altLang="en-US" sz="2000" u="none" strike="noStrike" dirty="0">
                <a:effectLst/>
                <a:latin typeface="+mn-lt"/>
                <a:ea typeface="+mn-ea"/>
              </a:rPr>
              <a:t>　ログイン時にウィンドウを最大表示させない</a:t>
            </a:r>
            <a:endParaRPr kumimoji="1" lang="ja-JP" altLang="en-US" dirty="0"/>
          </a:p>
        </p:txBody>
      </p:sp>
      <p:sp>
        <p:nvSpPr>
          <p:cNvPr id="4" name="コンテンツ プレースホルダー 2">
            <a:extLst>
              <a:ext uri="{FF2B5EF4-FFF2-40B4-BE49-F238E27FC236}">
                <a16:creationId xmlns:a16="http://schemas.microsoft.com/office/drawing/2014/main" id="{0FD80B8B-BD48-7AFC-A3C9-15FFC3A69061}"/>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u="none" strike="noStrike" dirty="0">
                <a:effectLst/>
                <a:latin typeface="MS UI Gothic" panose="020B0600070205080204" pitchFamily="50" charset="-128"/>
                <a:ea typeface="MS UI Gothic" panose="020B0600070205080204" pitchFamily="50" charset="-128"/>
              </a:rPr>
              <a:t>ログイン後に表示される検索画面のウィンドウ最大化をさせなくします</a:t>
            </a:r>
            <a:endParaRPr lang="en-US" altLang="ja-JP" sz="16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u="none" strike="noStrike" dirty="0">
                <a:effectLst/>
                <a:latin typeface="MS UI Gothic" panose="020B0600070205080204" pitchFamily="50" charset="-128"/>
                <a:ea typeface="MS UI Gothic" panose="020B0600070205080204" pitchFamily="50" charset="-128"/>
              </a:rPr>
              <a:t>ユーザ毎の終了時の画面サイズ保存、次回起動時の復元処理は行いません。</a:t>
            </a:r>
            <a:br>
              <a:rPr lang="en-US" altLang="ja-JP" sz="1400" u="none" strike="noStrike" dirty="0">
                <a:effectLst/>
                <a:latin typeface="MS UI Gothic" panose="020B0600070205080204" pitchFamily="50" charset="-128"/>
                <a:ea typeface="MS UI Gothic" panose="020B0600070205080204" pitchFamily="50" charset="-128"/>
              </a:rPr>
            </a:br>
            <a:endParaRPr lang="en-US" altLang="ja-JP" sz="1400" dirty="0">
              <a:latin typeface="MS UI Gothic" panose="020B0600070205080204" pitchFamily="50" charset="-128"/>
              <a:ea typeface="MS UI Gothic" panose="020B0600070205080204" pitchFamily="50" charset="-128"/>
            </a:endParaRPr>
          </a:p>
          <a:p>
            <a:pPr marL="0" indent="0">
              <a:spcBef>
                <a:spcPts val="0"/>
              </a:spcBef>
              <a:spcAft>
                <a:spcPts val="600"/>
              </a:spcAft>
              <a:buNone/>
            </a:pPr>
            <a:r>
              <a:rPr lang="ja-JP" altLang="en-US" sz="1600" u="none" strike="noStrike" dirty="0">
                <a:effectLst/>
                <a:latin typeface="MS UI Gothic" panose="020B0600070205080204" pitchFamily="50" charset="-128"/>
                <a:ea typeface="MS UI Gothic" panose="020B0600070205080204" pitchFamily="50" charset="-128"/>
              </a:rPr>
              <a:t>「外部システム連携のエラーログの改修およびＣＡＤ登録のログ仕様変更へ」への振替により</a:t>
            </a:r>
            <a:br>
              <a:rPr lang="en-US" altLang="ja-JP" sz="1600" u="none" strike="noStrike" dirty="0">
                <a:effectLst/>
                <a:latin typeface="MS UI Gothic" panose="020B0600070205080204" pitchFamily="50" charset="-128"/>
                <a:ea typeface="MS UI Gothic" panose="020B0600070205080204" pitchFamily="50" charset="-128"/>
              </a:rPr>
            </a:br>
            <a:r>
              <a:rPr lang="ja-JP" altLang="en-US" sz="1600" u="none" strike="noStrike" dirty="0">
                <a:effectLst/>
                <a:latin typeface="MS UI Gothic" panose="020B0600070205080204" pitchFamily="50" charset="-128"/>
                <a:ea typeface="MS UI Gothic" panose="020B0600070205080204" pitchFamily="50" charset="-128"/>
              </a:rPr>
              <a:t>保存・復元機能を削減しました。</a:t>
            </a:r>
            <a:endParaRPr lang="en-US" altLang="ja-JP" sz="16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p:txBody>
      </p:sp>
    </p:spTree>
    <p:extLst>
      <p:ext uri="{BB962C8B-B14F-4D97-AF65-F5344CB8AC3E}">
        <p14:creationId xmlns:p14="http://schemas.microsoft.com/office/powerpoint/2010/main" val="3440883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機能改修</a:t>
            </a:r>
            <a:br>
              <a:rPr lang="en-US" altLang="ja-JP" sz="2000" u="none" strike="noStrike" dirty="0">
                <a:effectLst/>
                <a:latin typeface="+mn-lt"/>
                <a:ea typeface="+mn-ea"/>
              </a:rPr>
            </a:br>
            <a:r>
              <a:rPr lang="ja-JP" altLang="en-US" sz="2000" u="none" strike="noStrike" dirty="0">
                <a:effectLst/>
                <a:latin typeface="+mn-lt"/>
                <a:ea typeface="+mn-ea"/>
              </a:rPr>
              <a:t>　最新追番のチェック状態保持</a:t>
            </a:r>
            <a:endParaRPr kumimoji="1" lang="ja-JP" altLang="en-US" dirty="0"/>
          </a:p>
        </p:txBody>
      </p:sp>
      <p:pic>
        <p:nvPicPr>
          <p:cNvPr id="5" name="図 4">
            <a:extLst>
              <a:ext uri="{FF2B5EF4-FFF2-40B4-BE49-F238E27FC236}">
                <a16:creationId xmlns:a16="http://schemas.microsoft.com/office/drawing/2014/main" id="{65A4D9F0-BD92-8D52-AC2E-5C566F250F9C}"/>
              </a:ext>
            </a:extLst>
          </p:cNvPr>
          <p:cNvPicPr>
            <a:picLocks noChangeAspect="1"/>
          </p:cNvPicPr>
          <p:nvPr/>
        </p:nvPicPr>
        <p:blipFill>
          <a:blip r:embed="rId2"/>
          <a:stretch>
            <a:fillRect/>
          </a:stretch>
        </p:blipFill>
        <p:spPr>
          <a:xfrm>
            <a:off x="1424608" y="3676784"/>
            <a:ext cx="6681192" cy="2560528"/>
          </a:xfrm>
          <a:prstGeom prst="rect">
            <a:avLst/>
          </a:prstGeom>
        </p:spPr>
      </p:pic>
      <p:sp>
        <p:nvSpPr>
          <p:cNvPr id="6" name="コンテンツ プレースホルダー 2">
            <a:extLst>
              <a:ext uri="{FF2B5EF4-FFF2-40B4-BE49-F238E27FC236}">
                <a16:creationId xmlns:a16="http://schemas.microsoft.com/office/drawing/2014/main" id="{B7C84CA9-0F1D-6C74-9727-A9BC1035C382}"/>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u="none" strike="noStrike" dirty="0">
                <a:effectLst/>
                <a:latin typeface="MS UI Gothic" panose="020B0600070205080204" pitchFamily="50" charset="-128"/>
                <a:ea typeface="MS UI Gothic" panose="020B0600070205080204" pitchFamily="50" charset="-128"/>
              </a:rPr>
              <a:t>検索条件「最新追番のみ表示」のチェック状態の保存・復元</a:t>
            </a:r>
            <a:endParaRPr lang="en-US" altLang="ja-JP" sz="16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dirty="0">
                <a:latin typeface="MS UI Gothic" panose="020B0600070205080204" pitchFamily="50" charset="-128"/>
                <a:ea typeface="MS UI Gothic" panose="020B0600070205080204" pitchFamily="50" charset="-128"/>
              </a:rPr>
              <a:t>検索条件の「最新追番のみ表示」の条件をユーザ管理マスタに項目を追加し保存します。</a:t>
            </a: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u="none" strike="noStrike" dirty="0">
                <a:effectLst/>
                <a:latin typeface="MS UI Gothic" panose="020B0600070205080204" pitchFamily="50" charset="-128"/>
                <a:ea typeface="MS UI Gothic" panose="020B0600070205080204" pitchFamily="50" charset="-128"/>
              </a:rPr>
              <a:t>初期条件はチェックなしとします。（全リビジョン表示）</a:t>
            </a: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dirty="0">
                <a:latin typeface="MS UI Gothic" panose="020B0600070205080204" pitchFamily="50" charset="-128"/>
                <a:ea typeface="MS UI Gothic" panose="020B0600070205080204" pitchFamily="50" charset="-128"/>
              </a:rPr>
              <a:t>初回</a:t>
            </a:r>
            <a:r>
              <a:rPr lang="ja-JP" altLang="en-US" sz="1400" u="none" strike="noStrike" dirty="0">
                <a:effectLst/>
                <a:latin typeface="MS UI Gothic" panose="020B0600070205080204" pitchFamily="50" charset="-128"/>
                <a:ea typeface="MS UI Gothic" panose="020B0600070205080204" pitchFamily="50" charset="-128"/>
              </a:rPr>
              <a:t>ログイン後は、終了時にチェックボックスの値でユーザ管理マスタを更新し、</a:t>
            </a:r>
            <a:br>
              <a:rPr lang="en-US" altLang="ja-JP" sz="1400" u="none" strike="noStrike" dirty="0">
                <a:effectLst/>
                <a:latin typeface="MS UI Gothic" panose="020B0600070205080204" pitchFamily="50" charset="-128"/>
                <a:ea typeface="MS UI Gothic" panose="020B0600070205080204" pitchFamily="50" charset="-128"/>
              </a:rPr>
            </a:br>
            <a:r>
              <a:rPr lang="ja-JP" altLang="en-US" sz="1400" u="none" strike="noStrike" dirty="0">
                <a:effectLst/>
                <a:latin typeface="MS UI Gothic" panose="020B0600070205080204" pitchFamily="50" charset="-128"/>
                <a:ea typeface="MS UI Gothic" panose="020B0600070205080204" pitchFamily="50" charset="-128"/>
              </a:rPr>
              <a:t>次回ログイン時にその値で、検索画面の値の復元処理を行ないます。</a:t>
            </a: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dirty="0">
                <a:latin typeface="MS UI Gothic" panose="020B0600070205080204" pitchFamily="50" charset="-128"/>
                <a:ea typeface="MS UI Gothic" panose="020B0600070205080204" pitchFamily="50" charset="-128"/>
              </a:rPr>
              <a:t>ユーザ管理マスタ（</a:t>
            </a:r>
            <a:r>
              <a:rPr lang="en-US" altLang="ja-JP" sz="1400" dirty="0">
                <a:latin typeface="MS UI Gothic" panose="020B0600070205080204" pitchFamily="50" charset="-128"/>
                <a:ea typeface="MS UI Gothic" panose="020B0600070205080204" pitchFamily="50" charset="-128"/>
              </a:rPr>
              <a:t>USER_MASTER</a:t>
            </a:r>
            <a:r>
              <a:rPr lang="ja-JP" altLang="en-US" sz="1400" dirty="0">
                <a:latin typeface="MS UI Gothic" panose="020B0600070205080204" pitchFamily="50" charset="-128"/>
                <a:ea typeface="MS UI Gothic" panose="020B0600070205080204" pitchFamily="50" charset="-128"/>
              </a:rPr>
              <a:t>）に追加する項目は次の通りです。</a:t>
            </a: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p:txBody>
      </p:sp>
      <p:sp>
        <p:nvSpPr>
          <p:cNvPr id="7" name="四角形: 角を丸くする 6">
            <a:extLst>
              <a:ext uri="{FF2B5EF4-FFF2-40B4-BE49-F238E27FC236}">
                <a16:creationId xmlns:a16="http://schemas.microsoft.com/office/drawing/2014/main" id="{B7BF71D6-F1E5-9F8F-1DDC-E3557A2A2C2B}"/>
              </a:ext>
            </a:extLst>
          </p:cNvPr>
          <p:cNvSpPr/>
          <p:nvPr/>
        </p:nvSpPr>
        <p:spPr>
          <a:xfrm>
            <a:off x="4592960" y="4036823"/>
            <a:ext cx="864096" cy="1440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表 7">
            <a:extLst>
              <a:ext uri="{FF2B5EF4-FFF2-40B4-BE49-F238E27FC236}">
                <a16:creationId xmlns:a16="http://schemas.microsoft.com/office/drawing/2014/main" id="{9700539D-2558-7287-0B25-6D6503A21A09}"/>
              </a:ext>
            </a:extLst>
          </p:cNvPr>
          <p:cNvGraphicFramePr>
            <a:graphicFrameLocks noGrp="1"/>
          </p:cNvGraphicFramePr>
          <p:nvPr/>
        </p:nvGraphicFramePr>
        <p:xfrm>
          <a:off x="992560" y="2556653"/>
          <a:ext cx="8418140" cy="982980"/>
        </p:xfrm>
        <a:graphic>
          <a:graphicData uri="http://schemas.openxmlformats.org/drawingml/2006/table">
            <a:tbl>
              <a:tblPr firstRow="1" bandRow="1">
                <a:tableStyleId>{7DF18680-E054-41AD-8BC1-D1AEF772440D}</a:tableStyleId>
              </a:tblPr>
              <a:tblGrid>
                <a:gridCol w="1368152">
                  <a:extLst>
                    <a:ext uri="{9D8B030D-6E8A-4147-A177-3AD203B41FA5}">
                      <a16:colId xmlns:a16="http://schemas.microsoft.com/office/drawing/2014/main" val="1746070756"/>
                    </a:ext>
                  </a:extLst>
                </a:gridCol>
                <a:gridCol w="1728192">
                  <a:extLst>
                    <a:ext uri="{9D8B030D-6E8A-4147-A177-3AD203B41FA5}">
                      <a16:colId xmlns:a16="http://schemas.microsoft.com/office/drawing/2014/main" val="1526005674"/>
                    </a:ext>
                  </a:extLst>
                </a:gridCol>
                <a:gridCol w="720080">
                  <a:extLst>
                    <a:ext uri="{9D8B030D-6E8A-4147-A177-3AD203B41FA5}">
                      <a16:colId xmlns:a16="http://schemas.microsoft.com/office/drawing/2014/main" val="2241068411"/>
                    </a:ext>
                  </a:extLst>
                </a:gridCol>
                <a:gridCol w="504056">
                  <a:extLst>
                    <a:ext uri="{9D8B030D-6E8A-4147-A177-3AD203B41FA5}">
                      <a16:colId xmlns:a16="http://schemas.microsoft.com/office/drawing/2014/main" val="2567546048"/>
                    </a:ext>
                  </a:extLst>
                </a:gridCol>
                <a:gridCol w="4097660">
                  <a:extLst>
                    <a:ext uri="{9D8B030D-6E8A-4147-A177-3AD203B41FA5}">
                      <a16:colId xmlns:a16="http://schemas.microsoft.com/office/drawing/2014/main" val="1477463592"/>
                    </a:ext>
                  </a:extLst>
                </a:gridCol>
              </a:tblGrid>
              <a:tr h="186263">
                <a:tc>
                  <a:txBody>
                    <a:bodyPr/>
                    <a:lstStyle/>
                    <a:p>
                      <a:r>
                        <a:rPr kumimoji="1" lang="ja-JP" altLang="en-US" sz="1050" dirty="0">
                          <a:latin typeface="MS UI Gothic" panose="020B0600070205080204" pitchFamily="50" charset="-128"/>
                          <a:ea typeface="MS UI Gothic" panose="020B0600070205080204" pitchFamily="50" charset="-128"/>
                        </a:rPr>
                        <a:t>論理名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列名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データ型</a:t>
                      </a:r>
                    </a:p>
                  </a:txBody>
                  <a:tcPr/>
                </a:tc>
                <a:tc>
                  <a:txBody>
                    <a:bodyPr/>
                    <a:lstStyle/>
                    <a:p>
                      <a:r>
                        <a:rPr kumimoji="1" lang="ja-JP" altLang="en-US" sz="1050" dirty="0">
                          <a:latin typeface="MS UI Gothic" panose="020B0600070205080204" pitchFamily="50" charset="-128"/>
                          <a:ea typeface="MS UI Gothic" panose="020B0600070205080204" pitchFamily="50" charset="-128"/>
                        </a:rPr>
                        <a:t>サイズ</a:t>
                      </a:r>
                    </a:p>
                  </a:txBody>
                  <a:tcPr/>
                </a:tc>
                <a:tc>
                  <a:txBody>
                    <a:bodyPr/>
                    <a:lstStyle/>
                    <a:p>
                      <a:r>
                        <a:rPr kumimoji="1" lang="ja-JP" altLang="en-US" sz="1050" dirty="0">
                          <a:latin typeface="MS UI Gothic" panose="020B0600070205080204" pitchFamily="50" charset="-128"/>
                          <a:ea typeface="MS UI Gothic" panose="020B0600070205080204" pitchFamily="50" charset="-128"/>
                        </a:rPr>
                        <a:t>説明</a:t>
                      </a:r>
                    </a:p>
                  </a:txBody>
                  <a:tcPr/>
                </a:tc>
                <a:extLst>
                  <a:ext uri="{0D108BD9-81ED-4DB2-BD59-A6C34878D82A}">
                    <a16:rowId xmlns:a16="http://schemas.microsoft.com/office/drawing/2014/main" val="2589895734"/>
                  </a:ext>
                </a:extLst>
              </a:tr>
              <a:tr h="541855">
                <a:tc>
                  <a:txBody>
                    <a:bodyPr/>
                    <a:lstStyle/>
                    <a:p>
                      <a:r>
                        <a:rPr kumimoji="1" lang="ja-JP" altLang="en-US" sz="1050" dirty="0">
                          <a:latin typeface="MS UI Gothic" panose="020B0600070205080204" pitchFamily="50" charset="-128"/>
                          <a:ea typeface="MS UI Gothic" panose="020B0600070205080204" pitchFamily="50" charset="-128"/>
                        </a:rPr>
                        <a:t>最新追番表示フラグ</a:t>
                      </a:r>
                    </a:p>
                  </a:txBody>
                  <a:tcPr/>
                </a:tc>
                <a:tc>
                  <a:txBody>
                    <a:bodyPr/>
                    <a:lstStyle/>
                    <a:p>
                      <a:r>
                        <a:rPr kumimoji="1" lang="en-US" altLang="ja-JP" sz="1050" dirty="0">
                          <a:latin typeface="MS UI Gothic" panose="020B0600070205080204" pitchFamily="50" charset="-128"/>
                          <a:ea typeface="MS UI Gothic" panose="020B0600070205080204" pitchFamily="50" charset="-128"/>
                        </a:rPr>
                        <a:t>LATEST_REV_DISP_FLAG</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CHAR</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1</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ja-JP" altLang="en-US" sz="1050" dirty="0">
                          <a:latin typeface="MS UI Gothic" panose="020B0600070205080204" pitchFamily="50" charset="-128"/>
                          <a:ea typeface="MS UI Gothic" panose="020B0600070205080204" pitchFamily="50" charset="-128"/>
                        </a:rPr>
                        <a:t>最新追番のみ表示の条件を保存する</a:t>
                      </a:r>
                      <a:endParaRPr kumimoji="1" lang="en-US" altLang="ja-JP" sz="1050" dirty="0">
                        <a:latin typeface="MS UI Gothic" panose="020B0600070205080204" pitchFamily="50" charset="-128"/>
                        <a:ea typeface="MS UI Gothic" panose="020B0600070205080204" pitchFamily="50" charset="-128"/>
                      </a:endParaRPr>
                    </a:p>
                    <a:p>
                      <a:r>
                        <a:rPr kumimoji="1" lang="ja-JP" altLang="en-US" sz="1050" dirty="0">
                          <a:latin typeface="MS UI Gothic" panose="020B0600070205080204" pitchFamily="50" charset="-128"/>
                          <a:ea typeface="MS UI Gothic" panose="020B0600070205080204" pitchFamily="50" charset="-128"/>
                        </a:rPr>
                        <a:t>　</a:t>
                      </a:r>
                      <a:r>
                        <a:rPr kumimoji="1" lang="en-US" altLang="ja-JP" sz="1050" dirty="0">
                          <a:latin typeface="MS UI Gothic" panose="020B0600070205080204" pitchFamily="50" charset="-128"/>
                          <a:ea typeface="MS UI Gothic" panose="020B0600070205080204" pitchFamily="50" charset="-128"/>
                        </a:rPr>
                        <a:t>0: </a:t>
                      </a:r>
                      <a:r>
                        <a:rPr kumimoji="1" lang="ja-JP" altLang="en-US" sz="1050" dirty="0">
                          <a:latin typeface="MS UI Gothic" panose="020B0600070205080204" pitchFamily="50" charset="-128"/>
                          <a:ea typeface="MS UI Gothic" panose="020B0600070205080204" pitchFamily="50" charset="-128"/>
                        </a:rPr>
                        <a:t>画面のチェックボックスが外れている状態で終了した場合にセットする</a:t>
                      </a:r>
                      <a:endParaRPr kumimoji="1" lang="en-US" altLang="ja-JP" sz="1050" dirty="0">
                        <a:latin typeface="MS UI Gothic" panose="020B0600070205080204" pitchFamily="50" charset="-128"/>
                        <a:ea typeface="MS UI Gothic" panose="020B0600070205080204" pitchFamily="50" charset="-128"/>
                      </a:endParaRPr>
                    </a:p>
                    <a:p>
                      <a:r>
                        <a:rPr kumimoji="1" lang="ja-JP" altLang="en-US" sz="1050" dirty="0">
                          <a:latin typeface="MS UI Gothic" panose="020B0600070205080204" pitchFamily="50" charset="-128"/>
                          <a:ea typeface="MS UI Gothic" panose="020B0600070205080204" pitchFamily="50" charset="-128"/>
                        </a:rPr>
                        <a:t>　</a:t>
                      </a:r>
                      <a:r>
                        <a:rPr kumimoji="1" lang="en-US" altLang="ja-JP" sz="1050" dirty="0">
                          <a:latin typeface="MS UI Gothic" panose="020B0600070205080204" pitchFamily="50" charset="-128"/>
                          <a:ea typeface="MS UI Gothic" panose="020B0600070205080204" pitchFamily="50" charset="-128"/>
                        </a:rPr>
                        <a:t>1: </a:t>
                      </a:r>
                      <a:r>
                        <a:rPr kumimoji="1" lang="ja-JP" altLang="en-US" sz="1050" dirty="0">
                          <a:latin typeface="MS UI Gothic" panose="020B0600070205080204" pitchFamily="50" charset="-128"/>
                          <a:ea typeface="MS UI Gothic" panose="020B0600070205080204" pitchFamily="50" charset="-128"/>
                        </a:rPr>
                        <a:t>画面のチェックボックスが入った状態で終了した場合にセットする</a:t>
                      </a:r>
                      <a:endParaRPr kumimoji="1" lang="en-US" altLang="ja-JP" sz="1050" dirty="0">
                        <a:latin typeface="MS UI Gothic" panose="020B0600070205080204" pitchFamily="50" charset="-128"/>
                        <a:ea typeface="MS UI Gothic" panose="020B0600070205080204" pitchFamily="50" charset="-128"/>
                      </a:endParaRPr>
                    </a:p>
                    <a:p>
                      <a:r>
                        <a:rPr kumimoji="1" lang="ja-JP" altLang="en-US" sz="1050" dirty="0">
                          <a:latin typeface="MS UI Gothic" panose="020B0600070205080204" pitchFamily="50" charset="-128"/>
                          <a:ea typeface="MS UI Gothic" panose="020B0600070205080204" pitchFamily="50" charset="-128"/>
                        </a:rPr>
                        <a:t>新規ユーザ作成で値が</a:t>
                      </a:r>
                      <a:r>
                        <a:rPr kumimoji="1" lang="en-US" altLang="ja-JP" sz="1050" dirty="0">
                          <a:latin typeface="MS UI Gothic" panose="020B0600070205080204" pitchFamily="50" charset="-128"/>
                          <a:ea typeface="MS UI Gothic" panose="020B0600070205080204" pitchFamily="50" charset="-128"/>
                        </a:rPr>
                        <a:t>NULL</a:t>
                      </a:r>
                      <a:r>
                        <a:rPr kumimoji="1" lang="ja-JP" altLang="en-US" sz="1050" dirty="0">
                          <a:latin typeface="MS UI Gothic" panose="020B0600070205080204" pitchFamily="50" charset="-128"/>
                          <a:ea typeface="MS UI Gothic" panose="020B0600070205080204" pitchFamily="50" charset="-128"/>
                        </a:rPr>
                        <a:t>の場合は、</a:t>
                      </a:r>
                      <a:r>
                        <a:rPr kumimoji="1" lang="en-US" altLang="ja-JP" sz="1050" dirty="0">
                          <a:latin typeface="MS UI Gothic" panose="020B0600070205080204" pitchFamily="50" charset="-128"/>
                          <a:ea typeface="MS UI Gothic" panose="020B0600070205080204" pitchFamily="50" charset="-128"/>
                        </a:rPr>
                        <a:t>0</a:t>
                      </a:r>
                      <a:r>
                        <a:rPr kumimoji="1" lang="ja-JP" altLang="en-US" sz="1050" dirty="0">
                          <a:latin typeface="MS UI Gothic" panose="020B0600070205080204" pitchFamily="50" charset="-128"/>
                          <a:ea typeface="MS UI Gothic" panose="020B0600070205080204" pitchFamily="50" charset="-128"/>
                        </a:rPr>
                        <a:t>と同じ扱いとする</a:t>
                      </a:r>
                    </a:p>
                  </a:txBody>
                  <a:tcPr/>
                </a:tc>
                <a:extLst>
                  <a:ext uri="{0D108BD9-81ED-4DB2-BD59-A6C34878D82A}">
                    <a16:rowId xmlns:a16="http://schemas.microsoft.com/office/drawing/2014/main" val="2149313647"/>
                  </a:ext>
                </a:extLst>
              </a:tr>
            </a:tbl>
          </a:graphicData>
        </a:graphic>
      </p:graphicFrame>
    </p:spTree>
    <p:extLst>
      <p:ext uri="{BB962C8B-B14F-4D97-AF65-F5344CB8AC3E}">
        <p14:creationId xmlns:p14="http://schemas.microsoft.com/office/powerpoint/2010/main" val="13804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zh-TW" altLang="en-US" sz="2000" u="none" strike="noStrike" dirty="0">
                <a:effectLst/>
                <a:latin typeface="メイリオ" panose="020B0604030504040204" pitchFamily="50" charset="-128"/>
                <a:ea typeface="メイリオ" panose="020B0604030504040204" pitchFamily="50" charset="-128"/>
              </a:rPr>
              <a:t>改修振替項目</a:t>
            </a:r>
            <a:br>
              <a:rPr lang="en-US" altLang="ja-JP" sz="2000" u="none" strike="noStrike" dirty="0">
                <a:effectLst/>
                <a:latin typeface="+mn-lt"/>
                <a:ea typeface="+mn-ea"/>
              </a:rPr>
            </a:br>
            <a:r>
              <a:rPr lang="ja-JP" altLang="en-US" sz="2000" u="none" strike="noStrike" dirty="0">
                <a:effectLst/>
                <a:latin typeface="+mn-lt"/>
                <a:ea typeface="+mn-ea"/>
              </a:rPr>
              <a:t>　</a:t>
            </a:r>
            <a:r>
              <a:rPr lang="en-US" altLang="ja-JP" sz="2000" u="none" strike="noStrike" dirty="0">
                <a:effectLst/>
                <a:latin typeface="+mn-lt"/>
                <a:ea typeface="+mn-ea"/>
              </a:rPr>
              <a:t>CAD</a:t>
            </a:r>
            <a:r>
              <a:rPr lang="ja-JP" altLang="en-US" sz="2000" u="none" strike="noStrike" dirty="0">
                <a:effectLst/>
                <a:latin typeface="+mn-lt"/>
                <a:ea typeface="+mn-ea"/>
              </a:rPr>
              <a:t>登録ログの改修（機能振替項目）</a:t>
            </a:r>
            <a:endParaRPr kumimoji="1" lang="ja-JP" altLang="en-US" dirty="0"/>
          </a:p>
        </p:txBody>
      </p:sp>
      <p:sp>
        <p:nvSpPr>
          <p:cNvPr id="4" name="コンテンツ プレースホルダー 2">
            <a:extLst>
              <a:ext uri="{FF2B5EF4-FFF2-40B4-BE49-F238E27FC236}">
                <a16:creationId xmlns:a16="http://schemas.microsoft.com/office/drawing/2014/main" id="{0FD80B8B-BD48-7AFC-A3C9-15FFC3A69061}"/>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en-US" altLang="ja-JP" sz="1600" dirty="0">
                <a:latin typeface="MS UI Gothic" panose="020B0600070205080204" pitchFamily="50" charset="-128"/>
                <a:ea typeface="MS UI Gothic" panose="020B0600070205080204" pitchFamily="50" charset="-128"/>
              </a:rPr>
              <a:t>CAD</a:t>
            </a:r>
            <a:r>
              <a:rPr lang="ja-JP" altLang="en-US" sz="1600" dirty="0">
                <a:latin typeface="MS UI Gothic" panose="020B0600070205080204" pitchFamily="50" charset="-128"/>
                <a:ea typeface="MS UI Gothic" panose="020B0600070205080204" pitchFamily="50" charset="-128"/>
              </a:rPr>
              <a:t>登録の</a:t>
            </a:r>
            <a:r>
              <a:rPr lang="en-US" altLang="ja-JP" sz="1600" dirty="0">
                <a:latin typeface="MS UI Gothic" panose="020B0600070205080204" pitchFamily="50" charset="-128"/>
                <a:ea typeface="MS UI Gothic" panose="020B0600070205080204" pitchFamily="50" charset="-128"/>
              </a:rPr>
              <a:t>Daily</a:t>
            </a:r>
            <a:r>
              <a:rPr lang="ja-JP" altLang="en-US" sz="1600" dirty="0">
                <a:latin typeface="MS UI Gothic" panose="020B0600070205080204" pitchFamily="50" charset="-128"/>
                <a:ea typeface="MS UI Gothic" panose="020B0600070205080204" pitchFamily="50" charset="-128"/>
              </a:rPr>
              <a:t>ログへの項目追加</a:t>
            </a:r>
            <a:endParaRPr lang="en-US" altLang="ja-JP" sz="16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en-US" altLang="ja-JP" sz="1400" u="none" strike="noStrike" dirty="0">
                <a:effectLst/>
                <a:latin typeface="MS UI Gothic" panose="020B0600070205080204" pitchFamily="50" charset="-128"/>
                <a:ea typeface="MS UI Gothic" panose="020B0600070205080204" pitchFamily="50" charset="-128"/>
              </a:rPr>
              <a:t>CAD</a:t>
            </a:r>
            <a:r>
              <a:rPr lang="ja-JP" altLang="en-US" sz="1400" u="none" strike="noStrike" dirty="0">
                <a:effectLst/>
                <a:latin typeface="MS UI Gothic" panose="020B0600070205080204" pitchFamily="50" charset="-128"/>
                <a:ea typeface="MS UI Gothic" panose="020B0600070205080204" pitchFamily="50" charset="-128"/>
              </a:rPr>
              <a:t>登録の</a:t>
            </a:r>
            <a:r>
              <a:rPr lang="en-US" altLang="ja-JP" sz="1400" u="none" strike="noStrike" dirty="0">
                <a:effectLst/>
                <a:latin typeface="MS UI Gothic" panose="020B0600070205080204" pitchFamily="50" charset="-128"/>
                <a:ea typeface="MS UI Gothic" panose="020B0600070205080204" pitchFamily="50" charset="-128"/>
              </a:rPr>
              <a:t>Daily</a:t>
            </a:r>
            <a:r>
              <a:rPr lang="ja-JP" altLang="en-US" sz="1400" u="none" strike="noStrike" dirty="0">
                <a:effectLst/>
                <a:latin typeface="MS UI Gothic" panose="020B0600070205080204" pitchFamily="50" charset="-128"/>
                <a:ea typeface="MS UI Gothic" panose="020B0600070205080204" pitchFamily="50" charset="-128"/>
              </a:rPr>
              <a:t>ログに</a:t>
            </a:r>
            <a:r>
              <a:rPr lang="en-US" altLang="ja-JP" sz="1400" u="none" strike="noStrike" dirty="0">
                <a:effectLst/>
                <a:latin typeface="MS UI Gothic" panose="020B0600070205080204" pitchFamily="50" charset="-128"/>
                <a:ea typeface="MS UI Gothic" panose="020B0600070205080204" pitchFamily="50" charset="-128"/>
              </a:rPr>
              <a:t>CAD</a:t>
            </a:r>
            <a:r>
              <a:rPr lang="ja-JP" altLang="en-US" sz="1400" u="none" strike="noStrike" dirty="0">
                <a:effectLst/>
                <a:latin typeface="MS UI Gothic" panose="020B0600070205080204" pitchFamily="50" charset="-128"/>
                <a:ea typeface="MS UI Gothic" panose="020B0600070205080204" pitchFamily="50" charset="-128"/>
              </a:rPr>
              <a:t>種別を追加します。</a:t>
            </a: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400" dirty="0">
                <a:latin typeface="MS UI Gothic" panose="020B0600070205080204" pitchFamily="50" charset="-128"/>
                <a:ea typeface="MS UI Gothic" panose="020B0600070205080204" pitchFamily="50" charset="-128"/>
              </a:rPr>
              <a:t>項目の挿入位置は、行の末尾とします。</a:t>
            </a: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en-US" altLang="ja-JP" sz="1400" u="none" strike="noStrike" dirty="0">
                <a:effectLst/>
                <a:latin typeface="MS UI Gothic" panose="020B0600070205080204" pitchFamily="50" charset="-128"/>
                <a:ea typeface="MS UI Gothic" panose="020B0600070205080204" pitchFamily="50" charset="-128"/>
              </a:rPr>
              <a:t>CAD</a:t>
            </a:r>
            <a:r>
              <a:rPr lang="ja-JP" altLang="en-US" sz="1400" u="none" strike="noStrike" dirty="0">
                <a:effectLst/>
                <a:latin typeface="MS UI Gothic" panose="020B0600070205080204" pitchFamily="50" charset="-128"/>
                <a:ea typeface="MS UI Gothic" panose="020B0600070205080204" pitchFamily="50" charset="-128"/>
              </a:rPr>
              <a:t>種別は</a:t>
            </a:r>
            <a:r>
              <a:rPr lang="ja-JP" altLang="en-US" sz="1400" dirty="0">
                <a:latin typeface="MS UI Gothic" panose="020B0600070205080204" pitchFamily="50" charset="-128"/>
                <a:ea typeface="MS UI Gothic" panose="020B0600070205080204" pitchFamily="50" charset="-128"/>
              </a:rPr>
              <a:t>文字列（</a:t>
            </a:r>
            <a:r>
              <a:rPr lang="en-US" altLang="ja-JP" sz="1400" dirty="0">
                <a:latin typeface="MS UI Gothic" panose="020B0600070205080204" pitchFamily="50" charset="-128"/>
                <a:ea typeface="MS UI Gothic" panose="020B0600070205080204" pitchFamily="50" charset="-128"/>
              </a:rPr>
              <a:t>10</a:t>
            </a:r>
            <a:r>
              <a:rPr lang="ja-JP" altLang="en-US" sz="1400" dirty="0">
                <a:latin typeface="MS UI Gothic" panose="020B0600070205080204" pitchFamily="50" charset="-128"/>
                <a:ea typeface="MS UI Gothic" panose="020B0600070205080204" pitchFamily="50" charset="-128"/>
              </a:rPr>
              <a:t>文字）</a:t>
            </a:r>
            <a:r>
              <a:rPr lang="ja-JP" altLang="en-US" sz="1400" u="none" strike="noStrike" dirty="0">
                <a:effectLst/>
                <a:latin typeface="MS UI Gothic" panose="020B0600070205080204" pitchFamily="50" charset="-128"/>
                <a:ea typeface="MS UI Gothic" panose="020B0600070205080204" pitchFamily="50" charset="-128"/>
              </a:rPr>
              <a:t>で表現します。</a:t>
            </a: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endParaRPr lang="en-US" altLang="ja-JP" sz="1400" u="none" strike="noStrike" dirty="0">
              <a:effectLst/>
              <a:latin typeface="MS UI Gothic" panose="020B0600070205080204" pitchFamily="50" charset="-128"/>
              <a:ea typeface="MS UI Gothic" panose="020B0600070205080204" pitchFamily="50" charset="-128"/>
            </a:endParaRPr>
          </a:p>
          <a:p>
            <a:pPr marL="457200" lvl="1" indent="0">
              <a:spcBef>
                <a:spcPts val="0"/>
              </a:spcBef>
              <a:spcAft>
                <a:spcPts val="600"/>
              </a:spcAft>
              <a:buNone/>
            </a:pPr>
            <a:r>
              <a:rPr lang="ja-JP" altLang="en-US" sz="1400" dirty="0">
                <a:latin typeface="MS UI Gothic" panose="020B0600070205080204" pitchFamily="50" charset="-128"/>
                <a:ea typeface="MS UI Gothic" panose="020B0600070205080204" pitchFamily="50" charset="-128"/>
              </a:rPr>
              <a:t>（例）</a:t>
            </a:r>
            <a:endParaRPr lang="en-US" altLang="ja-JP" sz="1400" dirty="0">
              <a:latin typeface="MS UI Gothic" panose="020B0600070205080204" pitchFamily="50" charset="-128"/>
              <a:ea typeface="MS UI Gothic" panose="020B0600070205080204" pitchFamily="50" charset="-128"/>
            </a:endParaRPr>
          </a:p>
          <a:p>
            <a:pPr marL="457200" lvl="1" indent="0">
              <a:spcBef>
                <a:spcPts val="0"/>
              </a:spcBef>
              <a:spcAft>
                <a:spcPts val="600"/>
              </a:spcAft>
              <a:buNone/>
            </a:pPr>
            <a:r>
              <a:rPr lang="en-US" altLang="zh-TW" sz="1400" u="none" strike="noStrike" dirty="0">
                <a:effectLst/>
                <a:latin typeface="MS UI Gothic" panose="020B0600070205080204" pitchFamily="50" charset="-128"/>
                <a:ea typeface="MS UI Gothic" panose="020B0600070205080204" pitchFamily="50" charset="-128"/>
              </a:rPr>
              <a:t>	2024/07/01 11:30:02,ET-00610104-0,</a:t>
            </a:r>
            <a:r>
              <a:rPr lang="ja-JP" altLang="en-US" sz="1400" u="none" strike="noStrike" dirty="0">
                <a:effectLst/>
                <a:latin typeface="MS UI Gothic" panose="020B0600070205080204" pitchFamily="50" charset="-128"/>
                <a:ea typeface="MS UI Gothic" panose="020B0600070205080204" pitchFamily="50" charset="-128"/>
              </a:rPr>
              <a:t>豊田太郎</a:t>
            </a:r>
            <a:r>
              <a:rPr lang="en-US" altLang="zh-TW" sz="1400" u="none" strike="noStrike" dirty="0">
                <a:effectLst/>
                <a:latin typeface="MS UI Gothic" panose="020B0600070205080204" pitchFamily="50" charset="-128"/>
                <a:ea typeface="MS UI Gothic" panose="020B0600070205080204" pitchFamily="50" charset="-128"/>
              </a:rPr>
              <a:t>,</a:t>
            </a:r>
            <a:r>
              <a:rPr lang="zh-TW" altLang="en-US" sz="1400" u="none" strike="noStrike" dirty="0">
                <a:effectLst/>
                <a:latin typeface="MS UI Gothic" panose="020B0600070205080204" pitchFamily="50" charset="-128"/>
                <a:ea typeface="MS UI Gothic" panose="020B0600070205080204" pitchFamily="50" charset="-128"/>
              </a:rPr>
              <a:t>登録完了</a:t>
            </a:r>
            <a:r>
              <a:rPr lang="en-US" altLang="zh-TW" sz="1400" u="none" strike="noStrike" dirty="0">
                <a:effectLst/>
                <a:latin typeface="MS UI Gothic" panose="020B0600070205080204" pitchFamily="50" charset="-128"/>
                <a:ea typeface="MS UI Gothic" panose="020B0600070205080204" pitchFamily="50" charset="-128"/>
              </a:rPr>
              <a:t>, 3DCAD,</a:t>
            </a:r>
          </a:p>
          <a:p>
            <a:pPr marL="457200" lvl="1" indent="0">
              <a:spcBef>
                <a:spcPts val="0"/>
              </a:spcBef>
              <a:spcAft>
                <a:spcPts val="600"/>
              </a:spcAft>
              <a:buNone/>
            </a:pPr>
            <a:r>
              <a:rPr lang="en-US" altLang="zh-TW" sz="1400" u="none" strike="noStrike" dirty="0">
                <a:effectLst/>
                <a:latin typeface="MS UI Gothic" panose="020B0600070205080204" pitchFamily="50" charset="-128"/>
                <a:ea typeface="MS UI Gothic" panose="020B0600070205080204" pitchFamily="50" charset="-128"/>
              </a:rPr>
              <a:t>	2024/07/01 11:30:03,ET-00610801-2,</a:t>
            </a:r>
            <a:r>
              <a:rPr lang="ja-JP" altLang="en-US" sz="1400" u="none" strike="noStrike" dirty="0">
                <a:effectLst/>
                <a:latin typeface="MS UI Gothic" panose="020B0600070205080204" pitchFamily="50" charset="-128"/>
                <a:ea typeface="MS UI Gothic" panose="020B0600070205080204" pitchFamily="50" charset="-128"/>
              </a:rPr>
              <a:t>豊田太郎</a:t>
            </a:r>
            <a:r>
              <a:rPr lang="en-US" altLang="zh-TW" sz="1400" u="none" strike="noStrike" dirty="0">
                <a:effectLst/>
                <a:latin typeface="MS UI Gothic" panose="020B0600070205080204" pitchFamily="50" charset="-128"/>
                <a:ea typeface="MS UI Gothic" panose="020B0600070205080204" pitchFamily="50" charset="-128"/>
              </a:rPr>
              <a:t>,</a:t>
            </a:r>
            <a:r>
              <a:rPr lang="zh-TW" altLang="en-US" sz="1400" u="none" strike="noStrike" dirty="0">
                <a:effectLst/>
                <a:latin typeface="MS UI Gothic" panose="020B0600070205080204" pitchFamily="50" charset="-128"/>
                <a:ea typeface="MS UI Gothic" panose="020B0600070205080204" pitchFamily="50" charset="-128"/>
              </a:rPr>
              <a:t>登録完了</a:t>
            </a:r>
            <a:r>
              <a:rPr lang="en-US" altLang="zh-TW" sz="1400" u="none" strike="noStrike" dirty="0">
                <a:effectLst/>
                <a:latin typeface="MS UI Gothic" panose="020B0600070205080204" pitchFamily="50" charset="-128"/>
                <a:ea typeface="MS UI Gothic" panose="020B0600070205080204" pitchFamily="50" charset="-128"/>
              </a:rPr>
              <a:t>, </a:t>
            </a:r>
            <a:r>
              <a:rPr lang="en-US" altLang="ja-JP" sz="1400" u="none" strike="noStrike" dirty="0">
                <a:effectLst/>
                <a:latin typeface="MS UI Gothic" panose="020B0600070205080204" pitchFamily="50" charset="-128"/>
                <a:ea typeface="MS UI Gothic" panose="020B0600070205080204" pitchFamily="50" charset="-128"/>
              </a:rPr>
              <a:t>ECAD</a:t>
            </a:r>
            <a:r>
              <a:rPr lang="en-US" altLang="zh-TW" sz="1400" u="none" strike="noStrike" dirty="0">
                <a:effectLst/>
                <a:latin typeface="MS UI Gothic" panose="020B0600070205080204" pitchFamily="50" charset="-128"/>
                <a:ea typeface="MS UI Gothic" panose="020B0600070205080204" pitchFamily="50" charset="-128"/>
              </a:rPr>
              <a:t>,</a:t>
            </a:r>
            <a:endParaRPr lang="en-US" altLang="ja-JP" sz="1400" u="none" strike="noStrike" dirty="0">
              <a:effectLst/>
              <a:latin typeface="MS UI Gothic" panose="020B0600070205080204" pitchFamily="50" charset="-128"/>
              <a:ea typeface="MS UI Gothic" panose="020B0600070205080204" pitchFamily="50" charset="-128"/>
            </a:endParaRPr>
          </a:p>
        </p:txBody>
      </p:sp>
      <p:graphicFrame>
        <p:nvGraphicFramePr>
          <p:cNvPr id="3" name="表 2">
            <a:extLst>
              <a:ext uri="{FF2B5EF4-FFF2-40B4-BE49-F238E27FC236}">
                <a16:creationId xmlns:a16="http://schemas.microsoft.com/office/drawing/2014/main" id="{11812549-BC31-AA48-BCAC-D0620FA7EC24}"/>
              </a:ext>
            </a:extLst>
          </p:cNvPr>
          <p:cNvGraphicFramePr>
            <a:graphicFrameLocks noGrp="1"/>
          </p:cNvGraphicFramePr>
          <p:nvPr>
            <p:extLst>
              <p:ext uri="{D42A27DB-BD31-4B8C-83A1-F6EECF244321}">
                <p14:modId xmlns:p14="http://schemas.microsoft.com/office/powerpoint/2010/main" val="17498377"/>
              </p:ext>
            </p:extLst>
          </p:nvPr>
        </p:nvGraphicFramePr>
        <p:xfrm>
          <a:off x="1280592" y="2204864"/>
          <a:ext cx="4680520" cy="1554480"/>
        </p:xfrm>
        <a:graphic>
          <a:graphicData uri="http://schemas.openxmlformats.org/drawingml/2006/table">
            <a:tbl>
              <a:tblPr firstRow="1" bandRow="1">
                <a:tableStyleId>{7DF18680-E054-41AD-8BC1-D1AEF772440D}</a:tableStyleId>
              </a:tblPr>
              <a:tblGrid>
                <a:gridCol w="867594">
                  <a:extLst>
                    <a:ext uri="{9D8B030D-6E8A-4147-A177-3AD203B41FA5}">
                      <a16:colId xmlns:a16="http://schemas.microsoft.com/office/drawing/2014/main" val="1443925849"/>
                    </a:ext>
                  </a:extLst>
                </a:gridCol>
                <a:gridCol w="3812926">
                  <a:extLst>
                    <a:ext uri="{9D8B030D-6E8A-4147-A177-3AD203B41FA5}">
                      <a16:colId xmlns:a16="http://schemas.microsoft.com/office/drawing/2014/main" val="3461336850"/>
                    </a:ext>
                  </a:extLst>
                </a:gridCol>
              </a:tblGrid>
              <a:tr h="216024">
                <a:tc>
                  <a:txBody>
                    <a:bodyPr/>
                    <a:lstStyle/>
                    <a:p>
                      <a:r>
                        <a:rPr kumimoji="1" lang="ja-JP" altLang="en-US" sz="1100" dirty="0">
                          <a:latin typeface="MS UI Gothic" panose="020B0600070205080204" pitchFamily="50" charset="-128"/>
                          <a:ea typeface="MS UI Gothic" panose="020B0600070205080204" pitchFamily="50" charset="-128"/>
                        </a:rPr>
                        <a:t>項目</a:t>
                      </a:r>
                    </a:p>
                  </a:txBody>
                  <a:tcPr/>
                </a:tc>
                <a:tc>
                  <a:txBody>
                    <a:bodyPr/>
                    <a:lstStyle/>
                    <a:p>
                      <a:r>
                        <a:rPr kumimoji="1" lang="ja-JP" altLang="en-US" sz="1100" dirty="0">
                          <a:latin typeface="MS UI Gothic" panose="020B0600070205080204" pitchFamily="50" charset="-128"/>
                          <a:ea typeface="MS UI Gothic" panose="020B0600070205080204" pitchFamily="50" charset="-128"/>
                        </a:rPr>
                        <a:t>内容</a:t>
                      </a:r>
                    </a:p>
                  </a:txBody>
                  <a:tcPr/>
                </a:tc>
                <a:extLst>
                  <a:ext uri="{0D108BD9-81ED-4DB2-BD59-A6C34878D82A}">
                    <a16:rowId xmlns:a16="http://schemas.microsoft.com/office/drawing/2014/main" val="2576873472"/>
                  </a:ext>
                </a:extLst>
              </a:tr>
              <a:tr h="216024">
                <a:tc>
                  <a:txBody>
                    <a:bodyPr/>
                    <a:lstStyle/>
                    <a:p>
                      <a:r>
                        <a:rPr kumimoji="1" lang="ja-JP" altLang="en-US" sz="1100" dirty="0">
                          <a:latin typeface="MS UI Gothic" panose="020B0600070205080204" pitchFamily="50" charset="-128"/>
                          <a:ea typeface="MS UI Gothic" panose="020B0600070205080204" pitchFamily="50" charset="-128"/>
                        </a:rPr>
                        <a:t>日時</a:t>
                      </a:r>
                    </a:p>
                  </a:txBody>
                  <a:tcPr/>
                </a:tc>
                <a:tc>
                  <a:txBody>
                    <a:bodyPr/>
                    <a:lstStyle/>
                    <a:p>
                      <a:r>
                        <a:rPr kumimoji="1" lang="en-US" altLang="ja-JP" sz="1100" dirty="0">
                          <a:latin typeface="MS UI Gothic" panose="020B0600070205080204" pitchFamily="50" charset="-128"/>
                          <a:ea typeface="MS UI Gothic" panose="020B0600070205080204" pitchFamily="50" charset="-128"/>
                        </a:rPr>
                        <a:t>YYYY/MM/DD HH:MM:SS</a:t>
                      </a:r>
                      <a:r>
                        <a:rPr kumimoji="1" lang="ja-JP" altLang="en-US" sz="1100" dirty="0">
                          <a:latin typeface="MS UI Gothic" panose="020B0600070205080204" pitchFamily="50" charset="-128"/>
                          <a:ea typeface="MS UI Gothic" panose="020B0600070205080204" pitchFamily="50" charset="-128"/>
                        </a:rPr>
                        <a:t>の形式</a:t>
                      </a:r>
                    </a:p>
                  </a:txBody>
                  <a:tcPr/>
                </a:tc>
                <a:extLst>
                  <a:ext uri="{0D108BD9-81ED-4DB2-BD59-A6C34878D82A}">
                    <a16:rowId xmlns:a16="http://schemas.microsoft.com/office/drawing/2014/main" val="4148143506"/>
                  </a:ext>
                </a:extLst>
              </a:tr>
              <a:tr h="216024">
                <a:tc>
                  <a:txBody>
                    <a:bodyPr/>
                    <a:lstStyle/>
                    <a:p>
                      <a:r>
                        <a:rPr kumimoji="1" lang="ja-JP" altLang="en-US" sz="1100" dirty="0">
                          <a:latin typeface="MS UI Gothic" panose="020B0600070205080204" pitchFamily="50" charset="-128"/>
                          <a:ea typeface="MS UI Gothic" panose="020B0600070205080204" pitchFamily="50" charset="-128"/>
                        </a:rPr>
                        <a:t>図番</a:t>
                      </a:r>
                    </a:p>
                  </a:txBody>
                  <a:tcPr/>
                </a:tc>
                <a:tc>
                  <a:txBody>
                    <a:bodyPr/>
                    <a:lstStyle/>
                    <a:p>
                      <a:r>
                        <a:rPr kumimoji="1" lang="ja-JP" altLang="en-US" sz="1100" dirty="0">
                          <a:latin typeface="MS UI Gothic" panose="020B0600070205080204" pitchFamily="50" charset="-128"/>
                          <a:ea typeface="MS UI Gothic" panose="020B0600070205080204" pitchFamily="50" charset="-128"/>
                        </a:rPr>
                        <a:t>ハイフンなし、又はハイフン付きの登録対象図番</a:t>
                      </a:r>
                    </a:p>
                  </a:txBody>
                  <a:tcPr/>
                </a:tc>
                <a:extLst>
                  <a:ext uri="{0D108BD9-81ED-4DB2-BD59-A6C34878D82A}">
                    <a16:rowId xmlns:a16="http://schemas.microsoft.com/office/drawing/2014/main" val="1139580483"/>
                  </a:ext>
                </a:extLst>
              </a:tr>
              <a:tr h="216024">
                <a:tc>
                  <a:txBody>
                    <a:bodyPr/>
                    <a:lstStyle/>
                    <a:p>
                      <a:r>
                        <a:rPr kumimoji="1" lang="ja-JP" altLang="en-US" sz="1100" dirty="0">
                          <a:latin typeface="MS UI Gothic" panose="020B0600070205080204" pitchFamily="50" charset="-128"/>
                          <a:ea typeface="MS UI Gothic" panose="020B0600070205080204" pitchFamily="50" charset="-128"/>
                        </a:rPr>
                        <a:t>ユーザ名</a:t>
                      </a:r>
                    </a:p>
                  </a:txBody>
                  <a:tcPr/>
                </a:tc>
                <a:tc>
                  <a:txBody>
                    <a:bodyPr/>
                    <a:lstStyle/>
                    <a:p>
                      <a:r>
                        <a:rPr kumimoji="1" lang="en-US" altLang="ja-JP" sz="1100" dirty="0">
                          <a:latin typeface="MS UI Gothic" panose="020B0600070205080204" pitchFamily="50" charset="-128"/>
                          <a:ea typeface="MS UI Gothic" panose="020B0600070205080204" pitchFamily="50" charset="-128"/>
                        </a:rPr>
                        <a:t>.</a:t>
                      </a:r>
                      <a:r>
                        <a:rPr kumimoji="1" lang="en-US" altLang="ja-JP" sz="1100" dirty="0" err="1">
                          <a:latin typeface="MS UI Gothic" panose="020B0600070205080204" pitchFamily="50" charset="-128"/>
                          <a:ea typeface="MS UI Gothic" panose="020B0600070205080204" pitchFamily="50" charset="-128"/>
                        </a:rPr>
                        <a:t>atr</a:t>
                      </a:r>
                      <a:r>
                        <a:rPr kumimoji="1" lang="ja-JP" altLang="en-US" sz="1100" dirty="0">
                          <a:latin typeface="MS UI Gothic" panose="020B0600070205080204" pitchFamily="50" charset="-128"/>
                          <a:ea typeface="MS UI Gothic" panose="020B0600070205080204" pitchFamily="50" charset="-128"/>
                        </a:rPr>
                        <a:t>ファイルの設計者名（検図依頼者）より取得</a:t>
                      </a:r>
                    </a:p>
                  </a:txBody>
                  <a:tcPr/>
                </a:tc>
                <a:extLst>
                  <a:ext uri="{0D108BD9-81ED-4DB2-BD59-A6C34878D82A}">
                    <a16:rowId xmlns:a16="http://schemas.microsoft.com/office/drawing/2014/main" val="3359278585"/>
                  </a:ext>
                </a:extLst>
              </a:tr>
              <a:tr h="216024">
                <a:tc>
                  <a:txBody>
                    <a:bodyPr/>
                    <a:lstStyle/>
                    <a:p>
                      <a:r>
                        <a:rPr kumimoji="1" lang="ja-JP" altLang="en-US" sz="1100" dirty="0">
                          <a:latin typeface="MS UI Gothic" panose="020B0600070205080204" pitchFamily="50" charset="-128"/>
                          <a:ea typeface="MS UI Gothic" panose="020B0600070205080204" pitchFamily="50" charset="-128"/>
                        </a:rPr>
                        <a:t>メッセージ</a:t>
                      </a:r>
                    </a:p>
                  </a:txBody>
                  <a:tcPr/>
                </a:tc>
                <a:tc>
                  <a:txBody>
                    <a:bodyPr/>
                    <a:lstStyle/>
                    <a:p>
                      <a:r>
                        <a:rPr kumimoji="1" lang="ja-JP" altLang="en-US" sz="1100" dirty="0">
                          <a:latin typeface="MS UI Gothic" panose="020B0600070205080204" pitchFamily="50" charset="-128"/>
                          <a:ea typeface="MS UI Gothic" panose="020B0600070205080204" pitchFamily="50" charset="-128"/>
                        </a:rPr>
                        <a:t>メッセージは、仕様書の</a:t>
                      </a:r>
                      <a:r>
                        <a:rPr kumimoji="1" lang="en-US" altLang="ja-JP" sz="1100" dirty="0">
                          <a:latin typeface="MS UI Gothic" panose="020B0600070205080204" pitchFamily="50" charset="-128"/>
                          <a:ea typeface="MS UI Gothic" panose="020B0600070205080204" pitchFamily="50" charset="-128"/>
                        </a:rPr>
                        <a:t> </a:t>
                      </a:r>
                      <a:r>
                        <a:rPr kumimoji="1" lang="ja-JP" altLang="en-US" sz="1100" dirty="0">
                          <a:latin typeface="MS UI Gothic" panose="020B0600070205080204" pitchFamily="50" charset="-128"/>
                          <a:ea typeface="MS UI Gothic" panose="020B0600070205080204" pitchFamily="50" charset="-128"/>
                        </a:rPr>
                        <a:t>メッセージ一覧を参照</a:t>
                      </a:r>
                    </a:p>
                  </a:txBody>
                  <a:tcPr/>
                </a:tc>
                <a:extLst>
                  <a:ext uri="{0D108BD9-81ED-4DB2-BD59-A6C34878D82A}">
                    <a16:rowId xmlns:a16="http://schemas.microsoft.com/office/drawing/2014/main" val="993325542"/>
                  </a:ext>
                </a:extLst>
              </a:tr>
              <a:tr h="216024">
                <a:tc>
                  <a:txBody>
                    <a:bodyPr/>
                    <a:lstStyle/>
                    <a:p>
                      <a:r>
                        <a:rPr kumimoji="1" lang="en-US" altLang="ja-JP" sz="1100" dirty="0">
                          <a:latin typeface="MS UI Gothic" panose="020B0600070205080204" pitchFamily="50" charset="-128"/>
                          <a:ea typeface="MS UI Gothic" panose="020B0600070205080204" pitchFamily="50" charset="-128"/>
                        </a:rPr>
                        <a:t>CAD</a:t>
                      </a:r>
                      <a:r>
                        <a:rPr kumimoji="1" lang="ja-JP" altLang="en-US" sz="1100" dirty="0">
                          <a:latin typeface="MS UI Gothic" panose="020B0600070205080204" pitchFamily="50" charset="-128"/>
                          <a:ea typeface="MS UI Gothic" panose="020B0600070205080204" pitchFamily="50" charset="-128"/>
                        </a:rPr>
                        <a:t>種別</a:t>
                      </a:r>
                    </a:p>
                  </a:txBody>
                  <a:tcPr/>
                </a:tc>
                <a:tc>
                  <a:txBody>
                    <a:bodyPr/>
                    <a:lstStyle/>
                    <a:p>
                      <a:r>
                        <a:rPr kumimoji="1" lang="en-US" altLang="ja-JP" sz="1100" dirty="0">
                          <a:latin typeface="MS UI Gothic" panose="020B0600070205080204" pitchFamily="50" charset="-128"/>
                          <a:ea typeface="MS UI Gothic" panose="020B0600070205080204" pitchFamily="50" charset="-128"/>
                        </a:rPr>
                        <a:t>CAD</a:t>
                      </a:r>
                      <a:r>
                        <a:rPr kumimoji="1" lang="ja-JP" altLang="en-US" sz="1100" dirty="0">
                          <a:latin typeface="MS UI Gothic" panose="020B0600070205080204" pitchFamily="50" charset="-128"/>
                          <a:ea typeface="MS UI Gothic" panose="020B0600070205080204" pitchFamily="50" charset="-128"/>
                        </a:rPr>
                        <a:t>種別は、文字列を使って表示する</a:t>
                      </a:r>
                    </a:p>
                  </a:txBody>
                  <a:tcPr/>
                </a:tc>
                <a:extLst>
                  <a:ext uri="{0D108BD9-81ED-4DB2-BD59-A6C34878D82A}">
                    <a16:rowId xmlns:a16="http://schemas.microsoft.com/office/drawing/2014/main" val="3758717372"/>
                  </a:ext>
                </a:extLst>
              </a:tr>
            </a:tbl>
          </a:graphicData>
        </a:graphic>
      </p:graphicFrame>
      <p:graphicFrame>
        <p:nvGraphicFramePr>
          <p:cNvPr id="5" name="表 4">
            <a:extLst>
              <a:ext uri="{FF2B5EF4-FFF2-40B4-BE49-F238E27FC236}">
                <a16:creationId xmlns:a16="http://schemas.microsoft.com/office/drawing/2014/main" id="{D8299513-7B41-89C4-303F-0D62F1E0C8F1}"/>
              </a:ext>
            </a:extLst>
          </p:cNvPr>
          <p:cNvGraphicFramePr>
            <a:graphicFrameLocks noGrp="1"/>
          </p:cNvGraphicFramePr>
          <p:nvPr>
            <p:extLst>
              <p:ext uri="{D42A27DB-BD31-4B8C-83A1-F6EECF244321}">
                <p14:modId xmlns:p14="http://schemas.microsoft.com/office/powerpoint/2010/main" val="2666941320"/>
              </p:ext>
            </p:extLst>
          </p:nvPr>
        </p:nvGraphicFramePr>
        <p:xfrm>
          <a:off x="1278712" y="4077072"/>
          <a:ext cx="6770632" cy="1295400"/>
        </p:xfrm>
        <a:graphic>
          <a:graphicData uri="http://schemas.openxmlformats.org/drawingml/2006/table">
            <a:tbl>
              <a:tblPr firstRow="1" bandRow="1">
                <a:tableStyleId>{7DF18680-E054-41AD-8BC1-D1AEF772440D}</a:tableStyleId>
              </a:tblPr>
              <a:tblGrid>
                <a:gridCol w="1063519">
                  <a:extLst>
                    <a:ext uri="{9D8B030D-6E8A-4147-A177-3AD203B41FA5}">
                      <a16:colId xmlns:a16="http://schemas.microsoft.com/office/drawing/2014/main" val="1443925849"/>
                    </a:ext>
                  </a:extLst>
                </a:gridCol>
                <a:gridCol w="5707113">
                  <a:extLst>
                    <a:ext uri="{9D8B030D-6E8A-4147-A177-3AD203B41FA5}">
                      <a16:colId xmlns:a16="http://schemas.microsoft.com/office/drawing/2014/main" val="3461336850"/>
                    </a:ext>
                  </a:extLst>
                </a:gridCol>
              </a:tblGrid>
              <a:tr h="216024">
                <a:tc>
                  <a:txBody>
                    <a:bodyPr/>
                    <a:lstStyle/>
                    <a:p>
                      <a:r>
                        <a:rPr kumimoji="1" lang="en-US" altLang="ja-JP" sz="1100" dirty="0">
                          <a:latin typeface="MS UI Gothic" panose="020B0600070205080204" pitchFamily="50" charset="-128"/>
                          <a:ea typeface="MS UI Gothic" panose="020B0600070205080204" pitchFamily="50" charset="-128"/>
                        </a:rPr>
                        <a:t>SYS</a:t>
                      </a:r>
                      <a:r>
                        <a:rPr kumimoji="1" lang="ja-JP" altLang="en-US" sz="1100" dirty="0">
                          <a:latin typeface="MS UI Gothic" panose="020B0600070205080204" pitchFamily="50" charset="-128"/>
                          <a:ea typeface="MS UI Gothic" panose="020B0600070205080204" pitchFamily="50" charset="-128"/>
                        </a:rPr>
                        <a:t>フラグ</a:t>
                      </a:r>
                    </a:p>
                  </a:txBody>
                  <a:tcPr/>
                </a:tc>
                <a:tc>
                  <a:txBody>
                    <a:bodyPr/>
                    <a:lstStyle/>
                    <a:p>
                      <a:r>
                        <a:rPr kumimoji="1" lang="ja-JP" altLang="en-US" sz="1100" dirty="0">
                          <a:latin typeface="MS UI Gothic" panose="020B0600070205080204" pitchFamily="50" charset="-128"/>
                          <a:ea typeface="MS UI Gothic" panose="020B0600070205080204" pitchFamily="50" charset="-128"/>
                        </a:rPr>
                        <a:t>内容</a:t>
                      </a:r>
                    </a:p>
                  </a:txBody>
                  <a:tcPr/>
                </a:tc>
                <a:extLst>
                  <a:ext uri="{0D108BD9-81ED-4DB2-BD59-A6C34878D82A}">
                    <a16:rowId xmlns:a16="http://schemas.microsoft.com/office/drawing/2014/main" val="2576873472"/>
                  </a:ext>
                </a:extLst>
              </a:tr>
              <a:tr h="216024">
                <a:tc>
                  <a:txBody>
                    <a:bodyPr/>
                    <a:lstStyle/>
                    <a:p>
                      <a:r>
                        <a:rPr kumimoji="1" lang="en-US" altLang="ja-JP" sz="1100" dirty="0">
                          <a:latin typeface="MS UI Gothic" panose="020B0600070205080204" pitchFamily="50" charset="-128"/>
                          <a:ea typeface="MS UI Gothic" panose="020B0600070205080204" pitchFamily="50" charset="-128"/>
                        </a:rPr>
                        <a:t>0</a:t>
                      </a:r>
                      <a:endParaRPr kumimoji="1" lang="ja-JP" altLang="en-US" sz="1100" dirty="0">
                        <a:latin typeface="MS UI Gothic" panose="020B0600070205080204" pitchFamily="50" charset="-128"/>
                        <a:ea typeface="MS UI Gothic" panose="020B0600070205080204" pitchFamily="50" charset="-128"/>
                      </a:endParaRPr>
                    </a:p>
                  </a:txBody>
                  <a:tcPr/>
                </a:tc>
                <a:tc>
                  <a:txBody>
                    <a:bodyPr/>
                    <a:lstStyle/>
                    <a:p>
                      <a:r>
                        <a:rPr kumimoji="1" lang="en-US" altLang="ja-JP" sz="1100" dirty="0">
                          <a:latin typeface="MS UI Gothic" panose="020B0600070205080204" pitchFamily="50" charset="-128"/>
                          <a:ea typeface="MS UI Gothic" panose="020B0600070205080204" pitchFamily="50" charset="-128"/>
                        </a:rPr>
                        <a:t>2DCAD</a:t>
                      </a:r>
                      <a:endParaRPr kumimoji="1" lang="ja-JP" altLang="en-US" sz="110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4148143506"/>
                  </a:ext>
                </a:extLst>
              </a:tr>
              <a:tr h="216024">
                <a:tc>
                  <a:txBody>
                    <a:bodyPr/>
                    <a:lstStyle/>
                    <a:p>
                      <a:r>
                        <a:rPr kumimoji="1" lang="en-US" altLang="ja-JP" sz="1100" dirty="0">
                          <a:latin typeface="MS UI Gothic" panose="020B0600070205080204" pitchFamily="50" charset="-128"/>
                          <a:ea typeface="MS UI Gothic" panose="020B0600070205080204" pitchFamily="50" charset="-128"/>
                        </a:rPr>
                        <a:t>1</a:t>
                      </a:r>
                      <a:endParaRPr kumimoji="1" lang="ja-JP" altLang="en-US" sz="1100" dirty="0">
                        <a:latin typeface="MS UI Gothic" panose="020B0600070205080204" pitchFamily="50" charset="-128"/>
                        <a:ea typeface="MS UI Gothic" panose="020B0600070205080204" pitchFamily="50" charset="-128"/>
                      </a:endParaRPr>
                    </a:p>
                  </a:txBody>
                  <a:tcPr/>
                </a:tc>
                <a:tc>
                  <a:txBody>
                    <a:bodyPr/>
                    <a:lstStyle/>
                    <a:p>
                      <a:r>
                        <a:rPr kumimoji="1" lang="en-US" altLang="ja-JP" sz="1100" dirty="0">
                          <a:latin typeface="MS UI Gothic" panose="020B0600070205080204" pitchFamily="50" charset="-128"/>
                          <a:ea typeface="MS UI Gothic" panose="020B0600070205080204" pitchFamily="50" charset="-128"/>
                        </a:rPr>
                        <a:t>3DCAD</a:t>
                      </a:r>
                      <a:endParaRPr kumimoji="1" lang="ja-JP" altLang="en-US" sz="110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1139580483"/>
                  </a:ext>
                </a:extLst>
              </a:tr>
              <a:tr h="216024">
                <a:tc>
                  <a:txBody>
                    <a:bodyPr/>
                    <a:lstStyle/>
                    <a:p>
                      <a:r>
                        <a:rPr kumimoji="1" lang="en-US" altLang="ja-JP" sz="1100" dirty="0">
                          <a:latin typeface="MS UI Gothic" panose="020B0600070205080204" pitchFamily="50" charset="-128"/>
                          <a:ea typeface="MS UI Gothic" panose="020B0600070205080204" pitchFamily="50" charset="-128"/>
                        </a:rPr>
                        <a:t>2</a:t>
                      </a:r>
                      <a:endParaRPr kumimoji="1" lang="ja-JP" altLang="en-US" sz="1100" dirty="0">
                        <a:latin typeface="MS UI Gothic" panose="020B0600070205080204" pitchFamily="50" charset="-128"/>
                        <a:ea typeface="MS UI Gothic" panose="020B0600070205080204" pitchFamily="50" charset="-128"/>
                      </a:endParaRPr>
                    </a:p>
                  </a:txBody>
                  <a:tcPr/>
                </a:tc>
                <a:tc>
                  <a:txBody>
                    <a:bodyPr/>
                    <a:lstStyle/>
                    <a:p>
                      <a:r>
                        <a:rPr kumimoji="1" lang="en-US" altLang="ja-JP" sz="1100" dirty="0">
                          <a:latin typeface="MS UI Gothic" panose="020B0600070205080204" pitchFamily="50" charset="-128"/>
                          <a:ea typeface="MS UI Gothic" panose="020B0600070205080204" pitchFamily="50" charset="-128"/>
                        </a:rPr>
                        <a:t>ECAD</a:t>
                      </a:r>
                      <a:endParaRPr kumimoji="1" lang="ja-JP" altLang="en-US" sz="1100" dirty="0">
                        <a:latin typeface="MS UI Gothic" panose="020B0600070205080204" pitchFamily="50" charset="-128"/>
                        <a:ea typeface="MS UI Gothic" panose="020B0600070205080204" pitchFamily="50" charset="-128"/>
                      </a:endParaRPr>
                    </a:p>
                  </a:txBody>
                  <a:tcPr/>
                </a:tc>
                <a:extLst>
                  <a:ext uri="{0D108BD9-81ED-4DB2-BD59-A6C34878D82A}">
                    <a16:rowId xmlns:a16="http://schemas.microsoft.com/office/drawing/2014/main" val="3359278585"/>
                  </a:ext>
                </a:extLst>
              </a:tr>
              <a:tr h="216024">
                <a:tc>
                  <a:txBody>
                    <a:bodyPr/>
                    <a:lstStyle/>
                    <a:p>
                      <a:r>
                        <a:rPr kumimoji="1" lang="en-US" altLang="ja-JP" sz="1100" dirty="0">
                          <a:latin typeface="MS UI Gothic" panose="020B0600070205080204" pitchFamily="50" charset="-128"/>
                          <a:ea typeface="MS UI Gothic" panose="020B0600070205080204" pitchFamily="50" charset="-128"/>
                        </a:rPr>
                        <a:t>4</a:t>
                      </a:r>
                      <a:endParaRPr kumimoji="1" lang="ja-JP" altLang="en-US" sz="1100" dirty="0">
                        <a:latin typeface="MS UI Gothic" panose="020B0600070205080204" pitchFamily="50" charset="-128"/>
                        <a:ea typeface="MS UI Gothic" panose="020B0600070205080204" pitchFamily="50" charset="-128"/>
                      </a:endParaRPr>
                    </a:p>
                  </a:txBody>
                  <a:tcPr/>
                </a:tc>
                <a:tc>
                  <a:txBody>
                    <a:bodyPr/>
                    <a:lstStyle/>
                    <a:p>
                      <a:r>
                        <a:rPr kumimoji="1" lang="en-US" altLang="ja-JP" sz="1100" dirty="0">
                          <a:latin typeface="MS UI Gothic" panose="020B0600070205080204" pitchFamily="50" charset="-128"/>
                          <a:ea typeface="MS UI Gothic" panose="020B0600070205080204" pitchFamily="50" charset="-128"/>
                        </a:rPr>
                        <a:t>TIFF</a:t>
                      </a:r>
                      <a:r>
                        <a:rPr kumimoji="1" lang="ja-JP" altLang="en-US" sz="1100" dirty="0">
                          <a:latin typeface="MS UI Gothic" panose="020B0600070205080204" pitchFamily="50" charset="-128"/>
                          <a:ea typeface="MS UI Gothic" panose="020B0600070205080204" pitchFamily="50" charset="-128"/>
                        </a:rPr>
                        <a:t>　</a:t>
                      </a:r>
                      <a:r>
                        <a:rPr kumimoji="1" lang="en-US" altLang="ja-JP" sz="1100" dirty="0">
                          <a:latin typeface="MS UI Gothic" panose="020B0600070205080204" pitchFamily="50" charset="-128"/>
                          <a:ea typeface="MS UI Gothic" panose="020B0600070205080204" pitchFamily="50" charset="-128"/>
                        </a:rPr>
                        <a:t>(CAD</a:t>
                      </a:r>
                      <a:r>
                        <a:rPr kumimoji="1" lang="ja-JP" altLang="en-US" sz="1100" dirty="0">
                          <a:latin typeface="MS UI Gothic" panose="020B0600070205080204" pitchFamily="50" charset="-128"/>
                          <a:ea typeface="MS UI Gothic" panose="020B0600070205080204" pitchFamily="50" charset="-128"/>
                        </a:rPr>
                        <a:t>登録によるもの）　</a:t>
                      </a:r>
                      <a:r>
                        <a:rPr kumimoji="1" lang="en-US" altLang="ja-JP" sz="1100" dirty="0">
                          <a:latin typeface="MS UI Gothic" panose="020B0600070205080204" pitchFamily="50" charset="-128"/>
                          <a:ea typeface="MS UI Gothic" panose="020B0600070205080204" pitchFamily="50" charset="-128"/>
                        </a:rPr>
                        <a:t>※CAD</a:t>
                      </a:r>
                      <a:r>
                        <a:rPr kumimoji="1" lang="ja-JP" altLang="en-US" sz="1100" dirty="0">
                          <a:latin typeface="MS UI Gothic" panose="020B0600070205080204" pitchFamily="50" charset="-128"/>
                          <a:ea typeface="MS UI Gothic" panose="020B0600070205080204" pitchFamily="50" charset="-128"/>
                        </a:rPr>
                        <a:t>登録以外のものも渡ってくるので文字列を変えている</a:t>
                      </a:r>
                    </a:p>
                  </a:txBody>
                  <a:tcPr/>
                </a:tc>
                <a:extLst>
                  <a:ext uri="{0D108BD9-81ED-4DB2-BD59-A6C34878D82A}">
                    <a16:rowId xmlns:a16="http://schemas.microsoft.com/office/drawing/2014/main" val="993325542"/>
                  </a:ext>
                </a:extLst>
              </a:tr>
            </a:tbl>
          </a:graphicData>
        </a:graphic>
      </p:graphicFrame>
    </p:spTree>
    <p:extLst>
      <p:ext uri="{BB962C8B-B14F-4D97-AF65-F5344CB8AC3E}">
        <p14:creationId xmlns:p14="http://schemas.microsoft.com/office/powerpoint/2010/main" val="85175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機能改修</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工程票の属性転用</a:t>
            </a:r>
            <a:endParaRPr kumimoji="1" lang="ja-JP" altLang="en-US" dirty="0"/>
          </a:p>
        </p:txBody>
      </p:sp>
      <p:sp>
        <p:nvSpPr>
          <p:cNvPr id="3" name="コンテンツ プレースホルダー 2"/>
          <p:cNvSpPr>
            <a:spLocks noGrp="1"/>
          </p:cNvSpPr>
          <p:nvPr>
            <p:ph idx="1"/>
          </p:nvPr>
        </p:nvSpPr>
        <p:spPr>
          <a:xfrm>
            <a:off x="250974" y="897659"/>
            <a:ext cx="8994204" cy="1379213"/>
          </a:xfrm>
        </p:spPr>
        <p:txBody>
          <a:bodyPr>
            <a:normAutofit lnSpcReduction="10000"/>
          </a:bodyPr>
          <a:lstStyle/>
          <a:p>
            <a:pPr>
              <a:lnSpc>
                <a:spcPct val="150000"/>
              </a:lnSpc>
              <a:spcBef>
                <a:spcPts val="0"/>
              </a:spcBef>
              <a:spcAft>
                <a:spcPts val="600"/>
              </a:spcAft>
              <a:buFont typeface="Wingdings" panose="05000000000000000000" pitchFamily="2" charset="2"/>
              <a:buChar char="n"/>
            </a:pPr>
            <a:r>
              <a:rPr lang="ja-JP" altLang="en-US" sz="1200" dirty="0">
                <a:latin typeface="メイリオ" panose="020B0604030504040204" pitchFamily="50" charset="-128"/>
                <a:ea typeface="メイリオ" panose="020B0604030504040204" pitchFamily="50" charset="-128"/>
              </a:rPr>
              <a:t>改修要件</a:t>
            </a:r>
            <a:endParaRPr lang="en-US" altLang="ja-JP" sz="1200" u="none" strike="noStrike" dirty="0">
              <a:effectLst/>
              <a:latin typeface="メイリオ" panose="020B0604030504040204" pitchFamily="50" charset="-128"/>
              <a:ea typeface="メイリオ" panose="020B0604030504040204" pitchFamily="50" charset="-128"/>
            </a:endParaRP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画面書式で「号機出図担当者」を「設変</a:t>
            </a:r>
            <a:r>
              <a:rPr lang="ja-JP" altLang="en-US" sz="1000" kern="100" dirty="0">
                <a:effectLst/>
                <a:latin typeface="メイリオ" panose="020B0604030504040204" pitchFamily="50" charset="-128"/>
                <a:ea typeface="メイリオ" panose="020B0604030504040204" pitchFamily="50" charset="-128"/>
                <a:cs typeface="Courier New" panose="02070309020205020404" pitchFamily="49" charset="0"/>
              </a:rPr>
              <a:t>Ｎｏ．</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」に置き換え、不要になる「</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」の表示を削除</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「設変</a:t>
            </a:r>
            <a:r>
              <a:rPr lang="ja-JP" altLang="en-US" sz="1000" kern="100" dirty="0">
                <a:effectLst/>
                <a:latin typeface="メイリオ" panose="020B0604030504040204" pitchFamily="50" charset="-128"/>
                <a:ea typeface="メイリオ" panose="020B0604030504040204" pitchFamily="50" charset="-128"/>
                <a:cs typeface="Courier New" panose="02070309020205020404" pitchFamily="49" charset="0"/>
              </a:rPr>
              <a:t>Ｎｏ．</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」を表示するために必要となる値は、データ書式の「号機出図担当者」の項で送られて来る</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画面書式に「</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」を表示しないので、データ書式の「</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」の項は不要になるが、以降の項を前詰めせず、</a:t>
            </a:r>
            <a:b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b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」の項にブランクがセットされて送られて来る</a:t>
            </a:r>
          </a:p>
        </p:txBody>
      </p:sp>
      <p:pic>
        <p:nvPicPr>
          <p:cNvPr id="7" name="図 6">
            <a:extLst>
              <a:ext uri="{FF2B5EF4-FFF2-40B4-BE49-F238E27FC236}">
                <a16:creationId xmlns:a16="http://schemas.microsoft.com/office/drawing/2014/main" id="{21E3568D-5B26-249F-20A2-C292D71DA84F}"/>
              </a:ext>
            </a:extLst>
          </p:cNvPr>
          <p:cNvPicPr>
            <a:picLocks noChangeAspect="1"/>
          </p:cNvPicPr>
          <p:nvPr/>
        </p:nvPicPr>
        <p:blipFill>
          <a:blip r:embed="rId2"/>
          <a:stretch>
            <a:fillRect/>
          </a:stretch>
        </p:blipFill>
        <p:spPr>
          <a:xfrm>
            <a:off x="4755574" y="4436430"/>
            <a:ext cx="5093970" cy="1716881"/>
          </a:xfrm>
          <a:prstGeom prst="rect">
            <a:avLst/>
          </a:prstGeom>
        </p:spPr>
      </p:pic>
      <p:pic>
        <p:nvPicPr>
          <p:cNvPr id="9" name="図 8">
            <a:extLst>
              <a:ext uri="{FF2B5EF4-FFF2-40B4-BE49-F238E27FC236}">
                <a16:creationId xmlns:a16="http://schemas.microsoft.com/office/drawing/2014/main" id="{720CF834-99F7-3706-C69C-50C1E5A8DB3F}"/>
              </a:ext>
            </a:extLst>
          </p:cNvPr>
          <p:cNvPicPr>
            <a:picLocks noChangeAspect="1"/>
          </p:cNvPicPr>
          <p:nvPr/>
        </p:nvPicPr>
        <p:blipFill>
          <a:blip r:embed="rId3"/>
          <a:stretch>
            <a:fillRect/>
          </a:stretch>
        </p:blipFill>
        <p:spPr>
          <a:xfrm>
            <a:off x="4758908" y="2348880"/>
            <a:ext cx="5090636" cy="1683544"/>
          </a:xfrm>
          <a:prstGeom prst="rect">
            <a:avLst/>
          </a:prstGeom>
        </p:spPr>
      </p:pic>
      <p:sp>
        <p:nvSpPr>
          <p:cNvPr id="10" name="四角形: 角を丸くする 9">
            <a:extLst>
              <a:ext uri="{FF2B5EF4-FFF2-40B4-BE49-F238E27FC236}">
                <a16:creationId xmlns:a16="http://schemas.microsoft.com/office/drawing/2014/main" id="{AEB0B73C-9962-AE68-CDC8-537FF7C168E2}"/>
              </a:ext>
            </a:extLst>
          </p:cNvPr>
          <p:cNvSpPr/>
          <p:nvPr/>
        </p:nvSpPr>
        <p:spPr>
          <a:xfrm>
            <a:off x="4971598" y="3521304"/>
            <a:ext cx="1584176" cy="26773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23349D65-FC93-55AF-6972-B3F609DEF132}"/>
              </a:ext>
            </a:extLst>
          </p:cNvPr>
          <p:cNvSpPr/>
          <p:nvPr/>
        </p:nvSpPr>
        <p:spPr>
          <a:xfrm>
            <a:off x="4971598" y="5609537"/>
            <a:ext cx="1584176" cy="26773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F73ED2F-2E8A-11B1-1E1F-8874EF5A538A}"/>
              </a:ext>
            </a:extLst>
          </p:cNvPr>
          <p:cNvSpPr/>
          <p:nvPr/>
        </p:nvSpPr>
        <p:spPr>
          <a:xfrm>
            <a:off x="5448949" y="3791149"/>
            <a:ext cx="576064" cy="1818387"/>
          </a:xfrm>
          <a:prstGeom prst="downArrow">
            <a:avLst/>
          </a:prstGeom>
          <a:solidFill>
            <a:schemeClr val="accent6">
              <a:lumMod val="40000"/>
              <a:lumOff val="60000"/>
              <a:alpha val="41000"/>
            </a:schemeClr>
          </a:solidFill>
          <a:ln w="95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E69ECB9D-E1E3-0A89-BFA0-FD19F4EF0B1E}"/>
              </a:ext>
            </a:extLst>
          </p:cNvPr>
          <p:cNvSpPr txBox="1"/>
          <p:nvPr/>
        </p:nvSpPr>
        <p:spPr>
          <a:xfrm>
            <a:off x="5322998" y="5634417"/>
            <a:ext cx="1088760" cy="253916"/>
          </a:xfrm>
          <a:prstGeom prst="rect">
            <a:avLst/>
          </a:prstGeom>
          <a:noFill/>
        </p:spPr>
        <p:txBody>
          <a:bodyPr wrap="none" rtlCol="0">
            <a:spAutoFit/>
          </a:bodyPr>
          <a:lstStyle/>
          <a:p>
            <a:r>
              <a:rPr kumimoji="1" lang="en-US" altLang="ja-JP" sz="1050" dirty="0">
                <a:solidFill>
                  <a:srgbClr val="FF0000"/>
                </a:solidFill>
              </a:rPr>
              <a:t>123456789012</a:t>
            </a:r>
            <a:endParaRPr kumimoji="1" lang="ja-JP" altLang="en-US" sz="1050" dirty="0">
              <a:solidFill>
                <a:srgbClr val="FF0000"/>
              </a:solidFill>
            </a:endParaRPr>
          </a:p>
        </p:txBody>
      </p:sp>
      <p:sp>
        <p:nvSpPr>
          <p:cNvPr id="5" name="コンテンツ プレースホルダー 2">
            <a:extLst>
              <a:ext uri="{FF2B5EF4-FFF2-40B4-BE49-F238E27FC236}">
                <a16:creationId xmlns:a16="http://schemas.microsoft.com/office/drawing/2014/main" id="{2CC3378E-A80E-790C-A260-9A0CB335C3BA}"/>
              </a:ext>
            </a:extLst>
          </p:cNvPr>
          <p:cNvSpPr txBox="1">
            <a:spLocks/>
          </p:cNvSpPr>
          <p:nvPr/>
        </p:nvSpPr>
        <p:spPr bwMode="gray">
          <a:xfrm>
            <a:off x="273050" y="2443443"/>
            <a:ext cx="4410516" cy="343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kumimoji="1"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1600">
                <a:solidFill>
                  <a:schemeClr val="tx1"/>
                </a:solidFill>
                <a:latin typeface="+mn-lt"/>
                <a:ea typeface="+mn-ea"/>
              </a:defRPr>
            </a:lvl2pPr>
            <a:lvl3pPr marL="1143000" indent="-228600" algn="l" rtl="0" eaLnBrk="1" fontAlgn="base" hangingPunct="1">
              <a:spcBef>
                <a:spcPct val="20000"/>
              </a:spcBef>
              <a:spcAft>
                <a:spcPct val="0"/>
              </a:spcAft>
              <a:buChar char="•"/>
              <a:defRPr kumimoji="1" sz="1600">
                <a:solidFill>
                  <a:schemeClr val="tx1"/>
                </a:solidFill>
                <a:latin typeface="+mn-lt"/>
                <a:ea typeface="+mn-ea"/>
              </a:defRPr>
            </a:lvl3pPr>
            <a:lvl4pPr marL="1600200" indent="-228600" algn="l" rtl="0" eaLnBrk="1" fontAlgn="base" hangingPunct="1">
              <a:spcBef>
                <a:spcPct val="20000"/>
              </a:spcBef>
              <a:spcAft>
                <a:spcPct val="0"/>
              </a:spcAft>
              <a:buChar char="–"/>
              <a:defRPr kumimoji="1" sz="1400">
                <a:solidFill>
                  <a:schemeClr val="tx1"/>
                </a:solidFill>
                <a:latin typeface="+mn-lt"/>
                <a:ea typeface="+mn-ea"/>
              </a:defRPr>
            </a:lvl4pPr>
            <a:lvl5pPr marL="2057400" indent="-228600" algn="l" rtl="0" eaLnBrk="1" fontAlgn="base" hangingPunct="1">
              <a:spcBef>
                <a:spcPct val="20000"/>
              </a:spcBef>
              <a:spcAft>
                <a:spcPct val="0"/>
              </a:spcAft>
              <a:buChar char="»"/>
              <a:defRPr kumimoji="1" sz="14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nSpc>
                <a:spcPct val="150000"/>
              </a:lnSpc>
              <a:spcBef>
                <a:spcPts val="0"/>
              </a:spcBef>
              <a:spcAft>
                <a:spcPts val="600"/>
              </a:spcAft>
              <a:buFont typeface="Wingdings" panose="05000000000000000000" pitchFamily="2" charset="2"/>
              <a:buChar char="n"/>
            </a:pPr>
            <a:r>
              <a:rPr lang="ja-JP" altLang="en-US" sz="1200" kern="100" dirty="0">
                <a:effectLst/>
                <a:latin typeface="メイリオ" panose="020B0604030504040204" pitchFamily="50" charset="-128"/>
                <a:ea typeface="メイリオ" panose="020B0604030504040204" pitchFamily="50" charset="-128"/>
                <a:cs typeface="Courier New" panose="02070309020205020404" pitchFamily="49" charset="0"/>
              </a:rPr>
              <a:t>改修内容</a:t>
            </a:r>
            <a:endParaRPr lang="en-US" altLang="ja-JP" sz="1200" kern="100" dirty="0">
              <a:effectLst/>
              <a:latin typeface="メイリオ" panose="020B0604030504040204" pitchFamily="50" charset="-128"/>
              <a:ea typeface="メイリオ" panose="020B0604030504040204" pitchFamily="50" charset="-128"/>
              <a:cs typeface="Courier New" panose="02070309020205020404" pitchFamily="49" charset="0"/>
            </a:endParaRP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図面書式に表示する「号機出図担当者」という文字列を「設変</a:t>
            </a:r>
            <a:r>
              <a:rPr lang="ja-JP" altLang="en-US" sz="1000" kern="100" dirty="0">
                <a:latin typeface="メイリオ" panose="020B0604030504040204" pitchFamily="50" charset="-128"/>
                <a:ea typeface="メイリオ" panose="020B0604030504040204" pitchFamily="50" charset="-128"/>
                <a:cs typeface="Courier New" panose="02070309020205020404" pitchFamily="49" charset="0"/>
              </a:rPr>
              <a:t>Ｎｏ．</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」に変更する</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図面書式に表示していた文字列「</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」を削除する</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データ書式の「号機出図担当者」（改め「設変</a:t>
            </a:r>
            <a:r>
              <a:rPr lang="ja-JP" altLang="en-US" sz="1000" kern="100" dirty="0">
                <a:effectLst/>
                <a:latin typeface="メイリオ" panose="020B0604030504040204" pitchFamily="50" charset="-128"/>
                <a:ea typeface="メイリオ" panose="020B0604030504040204" pitchFamily="50" charset="-128"/>
                <a:cs typeface="Courier New" panose="02070309020205020404" pitchFamily="49" charset="0"/>
              </a:rPr>
              <a:t>Ｎｏ．</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」）の項で送られて来る値を図面書式の「設変</a:t>
            </a:r>
            <a:r>
              <a:rPr lang="ja-JP" altLang="en-US" sz="1000" kern="100" dirty="0">
                <a:effectLst/>
                <a:latin typeface="メイリオ" panose="020B0604030504040204" pitchFamily="50" charset="-128"/>
                <a:ea typeface="メイリオ" panose="020B0604030504040204" pitchFamily="50" charset="-128"/>
                <a:cs typeface="Courier New" panose="02070309020205020404" pitchFamily="49" charset="0"/>
              </a:rPr>
              <a:t>Ｎｏ． </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」に表示する</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データ書式の「</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」（改め「未使用」）の項で送られて来る値は図面書式に表示しない</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工程票のインタフェース項目定義書の</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No.22</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の説明「号機出図担当者」を「設変</a:t>
            </a:r>
            <a:r>
              <a:rPr lang="ja-JP" altLang="en-US" sz="1000" kern="100" dirty="0">
                <a:effectLst/>
                <a:latin typeface="メイリオ" panose="020B0604030504040204" pitchFamily="50" charset="-128"/>
                <a:ea typeface="メイリオ" panose="020B0604030504040204" pitchFamily="50" charset="-128"/>
                <a:cs typeface="Courier New" panose="02070309020205020404" pitchFamily="49" charset="0"/>
              </a:rPr>
              <a:t>Ｎｏ．</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」に変更</a:t>
            </a:r>
          </a:p>
          <a:p>
            <a:pPr lvl="1">
              <a:lnSpc>
                <a:spcPct val="150000"/>
              </a:lnSpc>
              <a:buFont typeface="Wingdings" panose="05000000000000000000" pitchFamily="2" charset="2"/>
              <a:buChar char="l"/>
            </a:pP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工程票のインタフェース項目定義書の</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No.23</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の説明「号機出図担当者</a:t>
            </a:r>
            <a:r>
              <a:rPr lang="en-US"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TEL</a:t>
            </a:r>
            <a:r>
              <a:rPr lang="ja-JP" altLang="ja-JP" sz="1000" kern="100" dirty="0">
                <a:effectLst/>
                <a:latin typeface="メイリオ" panose="020B0604030504040204" pitchFamily="50" charset="-128"/>
                <a:ea typeface="メイリオ" panose="020B0604030504040204" pitchFamily="50" charset="-128"/>
                <a:cs typeface="Courier New" panose="02070309020205020404" pitchFamily="49" charset="0"/>
              </a:rPr>
              <a:t>」を「未使用」に変更</a:t>
            </a:r>
          </a:p>
        </p:txBody>
      </p:sp>
      <p:sp>
        <p:nvSpPr>
          <p:cNvPr id="6" name="正方形/長方形 5">
            <a:extLst>
              <a:ext uri="{FF2B5EF4-FFF2-40B4-BE49-F238E27FC236}">
                <a16:creationId xmlns:a16="http://schemas.microsoft.com/office/drawing/2014/main" id="{0CCBCD1E-C660-9B66-FAC4-991429672F71}"/>
              </a:ext>
            </a:extLst>
          </p:cNvPr>
          <p:cNvSpPr/>
          <p:nvPr/>
        </p:nvSpPr>
        <p:spPr>
          <a:xfrm>
            <a:off x="4064523" y="6178191"/>
            <a:ext cx="3254310" cy="409593"/>
          </a:xfrm>
          <a:prstGeom prst="rect">
            <a:avLst/>
          </a:prstGeom>
          <a:solidFill>
            <a:srgbClr val="00B0F0"/>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ja-JP" altLang="en-US" sz="1400" dirty="0">
                <a:solidFill>
                  <a:schemeClr val="tx1"/>
                </a:solidFill>
                <a:latin typeface="MS UI Gothic" panose="020B0600070205080204" pitchFamily="50" charset="-128"/>
                <a:ea typeface="MS UI Gothic" panose="020B0600070205080204" pitchFamily="50" charset="-128"/>
              </a:rPr>
              <a:t>・設変</a:t>
            </a:r>
            <a:r>
              <a:rPr lang="en-US" altLang="ja-JP" sz="1400" dirty="0">
                <a:solidFill>
                  <a:schemeClr val="tx1"/>
                </a:solidFill>
                <a:latin typeface="MS UI Gothic" panose="020B0600070205080204" pitchFamily="50" charset="-128"/>
                <a:ea typeface="MS UI Gothic" panose="020B0600070205080204" pitchFamily="50" charset="-128"/>
              </a:rPr>
              <a:t>No.</a:t>
            </a:r>
            <a:r>
              <a:rPr lang="ja-JP" altLang="en-US" sz="1400" dirty="0">
                <a:solidFill>
                  <a:schemeClr val="tx1"/>
                </a:solidFill>
                <a:latin typeface="MS UI Gothic" panose="020B0600070205080204" pitchFamily="50" charset="-128"/>
                <a:ea typeface="MS UI Gothic" panose="020B0600070205080204" pitchFamily="50" charset="-128"/>
              </a:rPr>
              <a:t>の文字サイズは号口号機と同じ</a:t>
            </a:r>
            <a:endParaRPr lang="en-US" altLang="ja-JP" sz="1400" dirty="0">
              <a:solidFill>
                <a:schemeClr val="tx1"/>
              </a:solidFill>
              <a:latin typeface="MS UI Gothic" panose="020B0600070205080204" pitchFamily="50" charset="-128"/>
              <a:ea typeface="MS UI Gothic" panose="020B0600070205080204" pitchFamily="50" charset="-128"/>
            </a:endParaRPr>
          </a:p>
          <a:p>
            <a:r>
              <a:rPr kumimoji="1" lang="ja-JP" altLang="en-US" sz="1400" dirty="0">
                <a:solidFill>
                  <a:schemeClr val="tx1"/>
                </a:solidFill>
                <a:latin typeface="MS UI Gothic" panose="020B0600070205080204" pitchFamily="50" charset="-128"/>
                <a:ea typeface="MS UI Gothic" panose="020B0600070205080204" pitchFamily="50" charset="-128"/>
              </a:rPr>
              <a:t>・配置</a:t>
            </a:r>
            <a:r>
              <a:rPr lang="ja-JP" altLang="en-US" sz="1400" dirty="0">
                <a:solidFill>
                  <a:schemeClr val="tx1"/>
                </a:solidFill>
                <a:latin typeface="MS UI Gothic" panose="020B0600070205080204" pitchFamily="50" charset="-128"/>
                <a:ea typeface="MS UI Gothic" panose="020B0600070205080204" pitchFamily="50" charset="-128"/>
              </a:rPr>
              <a:t>はセンタリング</a:t>
            </a:r>
            <a:endParaRPr kumimoji="1" lang="ja-JP" altLang="en-US" sz="1400" dirty="0">
              <a:solidFill>
                <a:schemeClr val="tx1"/>
              </a:solidFill>
              <a:latin typeface="MS UI Gothic" panose="020B0600070205080204" pitchFamily="50" charset="-128"/>
              <a:ea typeface="MS UI Gothic" panose="020B0600070205080204" pitchFamily="50" charset="-128"/>
            </a:endParaRPr>
          </a:p>
        </p:txBody>
      </p:sp>
    </p:spTree>
    <p:extLst>
      <p:ext uri="{BB962C8B-B14F-4D97-AF65-F5344CB8AC3E}">
        <p14:creationId xmlns:p14="http://schemas.microsoft.com/office/powerpoint/2010/main" val="3283540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391C46-ED2B-60FE-3D9E-122111AB8889}"/>
              </a:ext>
            </a:extLst>
          </p:cNvPr>
          <p:cNvSpPr>
            <a:spLocks noGrp="1"/>
          </p:cNvSpPr>
          <p:nvPr>
            <p:ph type="title"/>
          </p:nvPr>
        </p:nvSpPr>
        <p:spPr>
          <a:xfrm>
            <a:off x="273050" y="116632"/>
            <a:ext cx="6767513" cy="490538"/>
          </a:xfrm>
        </p:spPr>
        <p:txBody>
          <a:bodyPr/>
          <a:lstStyle/>
          <a:p>
            <a:r>
              <a:rPr lang="ja-JP" altLang="en-US" u="none" strike="noStrike" dirty="0">
                <a:effectLst/>
                <a:latin typeface="+mn-lt"/>
                <a:ea typeface="+mn-ea"/>
              </a:rPr>
              <a:t>機能</a:t>
            </a:r>
            <a:r>
              <a:rPr lang="ja-JP" altLang="en-US" dirty="0">
                <a:latin typeface="+mn-lt"/>
                <a:ea typeface="+mn-ea"/>
              </a:rPr>
              <a:t>追加</a:t>
            </a:r>
            <a:br>
              <a:rPr lang="en-US" altLang="ja-JP" u="none" strike="noStrike" dirty="0">
                <a:effectLst/>
                <a:latin typeface="+mn-lt"/>
                <a:ea typeface="+mn-ea"/>
              </a:rPr>
            </a:br>
            <a:r>
              <a:rPr lang="ja-JP" altLang="en-US" u="none" strike="noStrike" dirty="0">
                <a:effectLst/>
                <a:latin typeface="+mn-lt"/>
                <a:ea typeface="+mn-ea"/>
              </a:rPr>
              <a:t>　</a:t>
            </a:r>
            <a:r>
              <a:rPr lang="ja-JP" altLang="en-US" sz="1800" dirty="0">
                <a:latin typeface="+mn-lt"/>
                <a:ea typeface="+mn-ea"/>
              </a:rPr>
              <a:t>サムネイル表示機能（サムネイルファイル仕様）</a:t>
            </a:r>
            <a:endParaRPr kumimoji="1" lang="ja-JP" altLang="en-US" sz="1800" dirty="0"/>
          </a:p>
        </p:txBody>
      </p:sp>
      <p:sp>
        <p:nvSpPr>
          <p:cNvPr id="4" name="コンテンツ プレースホルダー 2">
            <a:extLst>
              <a:ext uri="{FF2B5EF4-FFF2-40B4-BE49-F238E27FC236}">
                <a16:creationId xmlns:a16="http://schemas.microsoft.com/office/drawing/2014/main" id="{6A65C3A2-C5BF-0A4F-1A39-3B54B9303594}"/>
              </a:ext>
            </a:extLst>
          </p:cNvPr>
          <p:cNvSpPr>
            <a:spLocks noGrp="1"/>
          </p:cNvSpPr>
          <p:nvPr>
            <p:ph idx="1"/>
          </p:nvPr>
        </p:nvSpPr>
        <p:spPr>
          <a:xfrm>
            <a:off x="495300" y="836712"/>
            <a:ext cx="9282236" cy="5792613"/>
          </a:xfrm>
        </p:spPr>
        <p:txBody>
          <a:bodyPr/>
          <a:lstStyle/>
          <a:p>
            <a:pPr>
              <a:lnSpc>
                <a:spcPct val="150000"/>
              </a:lnSpc>
              <a:spcBef>
                <a:spcPts val="0"/>
              </a:spcBef>
              <a:spcAft>
                <a:spcPts val="0"/>
              </a:spcAft>
              <a:buFont typeface="Wingdings" panose="05000000000000000000" pitchFamily="2" charset="2"/>
              <a:buChar char="n"/>
            </a:pPr>
            <a:r>
              <a:rPr lang="ja-JP" altLang="en-US" sz="1600" dirty="0">
                <a:latin typeface="+mn-ea"/>
              </a:rPr>
              <a:t>サムネイルのファイル仕様</a:t>
            </a:r>
            <a:endParaRPr lang="en-US" altLang="ja-JP" sz="1600" u="none" strike="noStrike" dirty="0">
              <a:effectLst/>
              <a:latin typeface="+mn-ea"/>
            </a:endParaRPr>
          </a:p>
          <a:p>
            <a:pPr marL="685800" lvl="1">
              <a:lnSpc>
                <a:spcPct val="150000"/>
              </a:lnSpc>
              <a:spcBef>
                <a:spcPts val="0"/>
              </a:spcBef>
              <a:spcAft>
                <a:spcPts val="0"/>
              </a:spcAft>
              <a:buFont typeface="Wingdings" panose="05000000000000000000" pitchFamily="2" charset="2"/>
              <a:buChar char="n"/>
            </a:pPr>
            <a:r>
              <a:rPr lang="ja-JP" altLang="en-US" sz="1400" dirty="0">
                <a:latin typeface="+mn-ea"/>
              </a:rPr>
              <a:t>ファイルの保管場所及びファイル名</a:t>
            </a:r>
            <a:endParaRPr lang="en-US" altLang="ja-JP" sz="1400" dirty="0">
              <a:latin typeface="+mn-ea"/>
            </a:endParaRPr>
          </a:p>
          <a:p>
            <a:pPr marL="1085850" lvl="2">
              <a:lnSpc>
                <a:spcPct val="150000"/>
              </a:lnSpc>
              <a:spcBef>
                <a:spcPts val="0"/>
              </a:spcBef>
              <a:spcAft>
                <a:spcPts val="0"/>
              </a:spcAft>
              <a:buFont typeface="Wingdings" panose="05000000000000000000" pitchFamily="2" charset="2"/>
              <a:buChar char="n"/>
            </a:pPr>
            <a:r>
              <a:rPr lang="ja-JP" altLang="en-US" sz="1100" dirty="0">
                <a:latin typeface="+mn-ea"/>
              </a:rPr>
              <a:t>サムネイルファイルは、作成元の図面ファイルと同一フォルダ内に作成します。</a:t>
            </a: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r>
              <a:rPr lang="ja-JP" altLang="en-US" sz="1100" dirty="0">
                <a:latin typeface="+mn-ea"/>
              </a:rPr>
              <a:t>サムネイルファイル名は、作成元の図面ファイル名称から拡張子を除き、「</a:t>
            </a:r>
            <a:r>
              <a:rPr lang="en-US" altLang="ja-JP" sz="1100" dirty="0">
                <a:latin typeface="+mn-ea"/>
              </a:rPr>
              <a:t>_thumb.jpg</a:t>
            </a:r>
            <a:r>
              <a:rPr lang="ja-JP" altLang="en-US" sz="1100" dirty="0">
                <a:latin typeface="+mn-ea"/>
              </a:rPr>
              <a:t>」を付けた名称とします。</a:t>
            </a: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endParaRPr lang="en-US" altLang="ja-JP" sz="1100" dirty="0">
              <a:latin typeface="+mn-ea"/>
            </a:endParaRPr>
          </a:p>
          <a:p>
            <a:pPr marL="685800" lvl="1">
              <a:lnSpc>
                <a:spcPct val="150000"/>
              </a:lnSpc>
              <a:spcBef>
                <a:spcPts val="0"/>
              </a:spcBef>
              <a:spcAft>
                <a:spcPts val="0"/>
              </a:spcAft>
              <a:buFont typeface="Wingdings" panose="05000000000000000000" pitchFamily="2" charset="2"/>
              <a:buChar char="n"/>
            </a:pPr>
            <a:r>
              <a:rPr lang="ja-JP" altLang="en-US" sz="1400" dirty="0">
                <a:latin typeface="+mn-ea"/>
              </a:rPr>
              <a:t>サムネイルファイルの</a:t>
            </a:r>
            <a:r>
              <a:rPr lang="en-US" altLang="ja-JP" sz="1400" dirty="0">
                <a:latin typeface="+mn-ea"/>
              </a:rPr>
              <a:t>DB</a:t>
            </a:r>
            <a:r>
              <a:rPr lang="ja-JP" altLang="en-US" sz="1400" dirty="0">
                <a:latin typeface="+mn-ea"/>
              </a:rPr>
              <a:t>管理</a:t>
            </a:r>
            <a:br>
              <a:rPr lang="en-US" altLang="ja-JP" sz="1400" dirty="0">
                <a:latin typeface="+mn-ea"/>
              </a:rPr>
            </a:br>
            <a:r>
              <a:rPr lang="en-US" altLang="ja-JP" sz="1400" dirty="0">
                <a:latin typeface="+mn-ea"/>
              </a:rPr>
              <a:t>	</a:t>
            </a:r>
            <a:r>
              <a:rPr lang="ja-JP" altLang="en-US" sz="1100" dirty="0">
                <a:latin typeface="+mn-ea"/>
              </a:rPr>
              <a:t>サムネイルファイルはデータベース（ファイル名管理テーブル）では管理しないこととします。</a:t>
            </a:r>
            <a:br>
              <a:rPr lang="en-US" altLang="ja-JP" sz="1100" dirty="0">
                <a:latin typeface="+mn-ea"/>
              </a:rPr>
            </a:br>
            <a:r>
              <a:rPr lang="en-US" altLang="ja-JP" sz="1100" dirty="0">
                <a:latin typeface="+mn-ea"/>
              </a:rPr>
              <a:t>	【</a:t>
            </a:r>
            <a:r>
              <a:rPr lang="ja-JP" altLang="en-US" sz="1100" dirty="0">
                <a:latin typeface="+mn-ea"/>
              </a:rPr>
              <a:t>理由</a:t>
            </a:r>
            <a:r>
              <a:rPr lang="en-US" altLang="ja-JP" sz="1100" dirty="0">
                <a:latin typeface="+mn-ea"/>
              </a:rPr>
              <a:t>】</a:t>
            </a:r>
          </a:p>
          <a:p>
            <a:pPr marL="1428750" lvl="3" indent="-171450">
              <a:lnSpc>
                <a:spcPct val="150000"/>
              </a:lnSpc>
              <a:spcBef>
                <a:spcPts val="0"/>
              </a:spcBef>
              <a:spcAft>
                <a:spcPts val="0"/>
              </a:spcAft>
              <a:buFont typeface="Wingdings" panose="05000000000000000000" pitchFamily="2" charset="2"/>
              <a:buChar char="l"/>
            </a:pPr>
            <a:r>
              <a:rPr lang="ja-JP" altLang="en-US" sz="900" dirty="0">
                <a:latin typeface="+mn-ea"/>
              </a:rPr>
              <a:t>サムネイルファイルは、原本ではなく検索の補助的な役割であることから管理する必要がない。</a:t>
            </a:r>
            <a:endParaRPr lang="en-US" altLang="ja-JP" sz="900" dirty="0">
              <a:latin typeface="+mn-ea"/>
            </a:endParaRPr>
          </a:p>
          <a:p>
            <a:pPr marL="1428750" lvl="3" indent="-171450">
              <a:lnSpc>
                <a:spcPct val="150000"/>
              </a:lnSpc>
              <a:spcBef>
                <a:spcPts val="0"/>
              </a:spcBef>
              <a:spcAft>
                <a:spcPts val="0"/>
              </a:spcAft>
              <a:buFont typeface="Wingdings" panose="05000000000000000000" pitchFamily="2" charset="2"/>
              <a:buChar char="l"/>
            </a:pPr>
            <a:r>
              <a:rPr lang="ja-JP" altLang="en-US" sz="900" dirty="0">
                <a:latin typeface="+mn-ea"/>
              </a:rPr>
              <a:t>ファイル名管理テーブルの主キーの変更を伴うため（図番→図番＋ファイル種別）他への影響が懸念される。</a:t>
            </a:r>
            <a:endParaRPr lang="en-US" altLang="ja-JP" sz="900" dirty="0">
              <a:latin typeface="+mn-ea"/>
            </a:endParaRPr>
          </a:p>
        </p:txBody>
      </p:sp>
      <p:pic>
        <p:nvPicPr>
          <p:cNvPr id="6" name="図 5">
            <a:extLst>
              <a:ext uri="{FF2B5EF4-FFF2-40B4-BE49-F238E27FC236}">
                <a16:creationId xmlns:a16="http://schemas.microsoft.com/office/drawing/2014/main" id="{BD2B5670-3DBF-E386-9586-C75222AC93F0}"/>
              </a:ext>
            </a:extLst>
          </p:cNvPr>
          <p:cNvPicPr>
            <a:picLocks noChangeAspect="1"/>
          </p:cNvPicPr>
          <p:nvPr/>
        </p:nvPicPr>
        <p:blipFill>
          <a:blip r:embed="rId3"/>
          <a:stretch>
            <a:fillRect/>
          </a:stretch>
        </p:blipFill>
        <p:spPr>
          <a:xfrm>
            <a:off x="1878235" y="2204864"/>
            <a:ext cx="6149530" cy="2109193"/>
          </a:xfrm>
          <a:prstGeom prst="rect">
            <a:avLst/>
          </a:prstGeom>
          <a:ln w="15875">
            <a:solidFill>
              <a:schemeClr val="accent1"/>
            </a:solidFill>
          </a:ln>
        </p:spPr>
      </p:pic>
    </p:spTree>
    <p:extLst>
      <p:ext uri="{BB962C8B-B14F-4D97-AF65-F5344CB8AC3E}">
        <p14:creationId xmlns:p14="http://schemas.microsoft.com/office/powerpoint/2010/main" val="115966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391C46-ED2B-60FE-3D9E-122111AB8889}"/>
              </a:ext>
            </a:extLst>
          </p:cNvPr>
          <p:cNvSpPr>
            <a:spLocks noGrp="1"/>
          </p:cNvSpPr>
          <p:nvPr>
            <p:ph type="title"/>
          </p:nvPr>
        </p:nvSpPr>
        <p:spPr>
          <a:xfrm>
            <a:off x="273050" y="116632"/>
            <a:ext cx="6767513" cy="490538"/>
          </a:xfrm>
        </p:spPr>
        <p:txBody>
          <a:bodyPr/>
          <a:lstStyle/>
          <a:p>
            <a:r>
              <a:rPr lang="ja-JP" altLang="en-US" u="none" strike="noStrike" dirty="0">
                <a:effectLst/>
                <a:latin typeface="+mn-lt"/>
                <a:ea typeface="+mn-ea"/>
              </a:rPr>
              <a:t>機能</a:t>
            </a:r>
            <a:r>
              <a:rPr lang="ja-JP" altLang="en-US" dirty="0">
                <a:latin typeface="+mn-lt"/>
                <a:ea typeface="+mn-ea"/>
              </a:rPr>
              <a:t>追加</a:t>
            </a:r>
            <a:br>
              <a:rPr lang="en-US" altLang="ja-JP" u="none" strike="noStrike" dirty="0">
                <a:effectLst/>
                <a:latin typeface="+mn-lt"/>
                <a:ea typeface="+mn-ea"/>
              </a:rPr>
            </a:br>
            <a:r>
              <a:rPr lang="ja-JP" altLang="en-US" u="none" strike="noStrike" dirty="0">
                <a:effectLst/>
                <a:latin typeface="+mn-lt"/>
                <a:ea typeface="+mn-ea"/>
              </a:rPr>
              <a:t>　</a:t>
            </a:r>
            <a:r>
              <a:rPr lang="ja-JP" altLang="en-US" sz="1800" dirty="0">
                <a:latin typeface="+mn-lt"/>
                <a:ea typeface="+mn-ea"/>
              </a:rPr>
              <a:t>サムネイル表示機能（サムネイルファイル仕様）</a:t>
            </a:r>
            <a:endParaRPr kumimoji="1" lang="ja-JP" altLang="en-US" sz="1800" dirty="0"/>
          </a:p>
        </p:txBody>
      </p:sp>
      <p:sp>
        <p:nvSpPr>
          <p:cNvPr id="4" name="コンテンツ プレースホルダー 2">
            <a:extLst>
              <a:ext uri="{FF2B5EF4-FFF2-40B4-BE49-F238E27FC236}">
                <a16:creationId xmlns:a16="http://schemas.microsoft.com/office/drawing/2014/main" id="{6A65C3A2-C5BF-0A4F-1A39-3B54B9303594}"/>
              </a:ext>
            </a:extLst>
          </p:cNvPr>
          <p:cNvSpPr>
            <a:spLocks noGrp="1"/>
          </p:cNvSpPr>
          <p:nvPr>
            <p:ph idx="1"/>
          </p:nvPr>
        </p:nvSpPr>
        <p:spPr>
          <a:xfrm>
            <a:off x="495300" y="836712"/>
            <a:ext cx="9282236" cy="5792613"/>
          </a:xfrm>
        </p:spPr>
        <p:txBody>
          <a:bodyPr/>
          <a:lstStyle/>
          <a:p>
            <a:pPr>
              <a:lnSpc>
                <a:spcPct val="150000"/>
              </a:lnSpc>
              <a:spcBef>
                <a:spcPts val="0"/>
              </a:spcBef>
              <a:spcAft>
                <a:spcPts val="0"/>
              </a:spcAft>
              <a:buFont typeface="Wingdings" panose="05000000000000000000" pitchFamily="2" charset="2"/>
              <a:buChar char="n"/>
            </a:pPr>
            <a:r>
              <a:rPr lang="ja-JP" altLang="en-US" sz="1600" dirty="0">
                <a:latin typeface="+mn-ea"/>
              </a:rPr>
              <a:t>サムネイルのファイル仕様</a:t>
            </a:r>
            <a:endParaRPr lang="en-US" altLang="ja-JP" sz="1600" u="none" strike="noStrike" dirty="0">
              <a:effectLst/>
              <a:latin typeface="+mn-ea"/>
            </a:endParaRPr>
          </a:p>
          <a:p>
            <a:pPr marL="685800" lvl="1">
              <a:lnSpc>
                <a:spcPct val="150000"/>
              </a:lnSpc>
              <a:spcBef>
                <a:spcPts val="0"/>
              </a:spcBef>
              <a:spcAft>
                <a:spcPts val="0"/>
              </a:spcAft>
              <a:buFont typeface="Wingdings" panose="05000000000000000000" pitchFamily="2" charset="2"/>
              <a:buChar char="n"/>
            </a:pPr>
            <a:r>
              <a:rPr lang="ja-JP" altLang="en-US" sz="1400" dirty="0">
                <a:latin typeface="+mn-ea"/>
              </a:rPr>
              <a:t>サムネイルファイルの仕様</a:t>
            </a:r>
            <a:endParaRPr lang="en-US" altLang="ja-JP" sz="1400" dirty="0">
              <a:highlight>
                <a:srgbClr val="FFFF00"/>
              </a:highlight>
              <a:latin typeface="+mn-ea"/>
            </a:endParaRPr>
          </a:p>
          <a:p>
            <a:pPr marL="1085850" lvl="2">
              <a:lnSpc>
                <a:spcPct val="150000"/>
              </a:lnSpc>
              <a:spcBef>
                <a:spcPts val="0"/>
              </a:spcBef>
              <a:spcAft>
                <a:spcPts val="0"/>
              </a:spcAft>
              <a:buFont typeface="Wingdings" panose="05000000000000000000" pitchFamily="2" charset="2"/>
              <a:buChar char="n"/>
            </a:pPr>
            <a:r>
              <a:rPr lang="en-US" altLang="ja-JP" sz="1100" dirty="0">
                <a:latin typeface="+mn-ea"/>
              </a:rPr>
              <a:t>JPEG</a:t>
            </a:r>
            <a:r>
              <a:rPr lang="ja-JP" altLang="en-US" sz="1100" dirty="0">
                <a:latin typeface="+mn-ea"/>
              </a:rPr>
              <a:t>形式のファイルとし、ファイルサイズと画質を考慮して、</a:t>
            </a:r>
            <a:r>
              <a:rPr lang="en-US" altLang="ja-JP" sz="1100" dirty="0">
                <a:latin typeface="+mn-ea"/>
              </a:rPr>
              <a:t>JPEG</a:t>
            </a:r>
            <a:r>
              <a:rPr lang="ja-JP" altLang="en-US" sz="1100" dirty="0">
                <a:latin typeface="+mn-ea"/>
              </a:rPr>
              <a:t>ファイルの品質は</a:t>
            </a:r>
            <a:r>
              <a:rPr lang="en-US" altLang="ja-JP" sz="1100" dirty="0">
                <a:latin typeface="+mn-ea"/>
              </a:rPr>
              <a:t>85</a:t>
            </a:r>
            <a:r>
              <a:rPr lang="ja-JP" altLang="en-US" sz="1100" dirty="0">
                <a:latin typeface="+mn-ea"/>
              </a:rPr>
              <a:t>％とします。</a:t>
            </a: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r>
              <a:rPr lang="en-US" altLang="ja-JP" sz="1100" dirty="0">
                <a:latin typeface="+mn-ea"/>
              </a:rPr>
              <a:t>JIS A</a:t>
            </a:r>
            <a:r>
              <a:rPr lang="ja-JP" altLang="en-US" sz="1100" dirty="0">
                <a:latin typeface="+mn-ea"/>
              </a:rPr>
              <a:t>系列の横図面は、横方向が、</a:t>
            </a:r>
            <a:r>
              <a:rPr lang="en-US" altLang="ja-JP" sz="1100" dirty="0">
                <a:latin typeface="+mn-ea"/>
              </a:rPr>
              <a:t>420</a:t>
            </a:r>
            <a:r>
              <a:rPr lang="ja-JP" altLang="en-US" sz="1100" dirty="0">
                <a:latin typeface="+mn-ea"/>
              </a:rPr>
              <a:t>ピクセルとなるようにサムネイルを作成します。</a:t>
            </a:r>
            <a:endParaRPr lang="en-US" altLang="ja-JP" sz="1100" dirty="0">
              <a:latin typeface="+mn-ea"/>
            </a:endParaRPr>
          </a:p>
          <a:p>
            <a:pPr marL="1485900" lvl="3" indent="-171450">
              <a:lnSpc>
                <a:spcPct val="150000"/>
              </a:lnSpc>
              <a:spcBef>
                <a:spcPts val="0"/>
              </a:spcBef>
              <a:spcAft>
                <a:spcPts val="0"/>
              </a:spcAft>
              <a:buFont typeface="Wingdings" panose="05000000000000000000" pitchFamily="2" charset="2"/>
              <a:buChar char="l"/>
            </a:pPr>
            <a:r>
              <a:rPr lang="en-US" altLang="ja-JP" sz="1100" dirty="0">
                <a:latin typeface="+mn-ea"/>
              </a:rPr>
              <a:t>420</a:t>
            </a:r>
            <a:r>
              <a:rPr lang="ja-JP" altLang="en-US" sz="1100" dirty="0">
                <a:latin typeface="+mn-ea"/>
              </a:rPr>
              <a:t>ピクセルにした理由は、</a:t>
            </a:r>
            <a:r>
              <a:rPr lang="en-US" altLang="ja-JP" sz="1100" dirty="0">
                <a:latin typeface="+mn-ea"/>
              </a:rPr>
              <a:t>A3</a:t>
            </a:r>
            <a:r>
              <a:rPr lang="ja-JP" altLang="en-US" sz="1100" dirty="0">
                <a:latin typeface="+mn-ea"/>
              </a:rPr>
              <a:t>（</a:t>
            </a:r>
            <a:r>
              <a:rPr lang="en-US" altLang="ja-JP" sz="1100" dirty="0">
                <a:latin typeface="+mn-ea"/>
              </a:rPr>
              <a:t>A4</a:t>
            </a:r>
            <a:r>
              <a:rPr lang="ja-JP" altLang="en-US" sz="1100" dirty="0">
                <a:latin typeface="+mn-ea"/>
              </a:rPr>
              <a:t>）サイズの図面において、ダウンロードした図面から、図番が辛うじて</a:t>
            </a:r>
            <a:br>
              <a:rPr lang="en-US" altLang="ja-JP" sz="1100" dirty="0">
                <a:latin typeface="+mn-ea"/>
              </a:rPr>
            </a:br>
            <a:r>
              <a:rPr lang="ja-JP" altLang="en-US" sz="1100" dirty="0">
                <a:latin typeface="+mn-ea"/>
              </a:rPr>
              <a:t>読み取れることから判断しました。</a:t>
            </a:r>
            <a:r>
              <a:rPr lang="ja-JP" altLang="en-US" sz="1100" dirty="0">
                <a:highlight>
                  <a:srgbClr val="00FF00"/>
                </a:highlight>
                <a:latin typeface="+mn-ea"/>
              </a:rPr>
              <a:t>（</a:t>
            </a:r>
            <a:r>
              <a:rPr lang="en-US" altLang="ja-JP" sz="1100" dirty="0">
                <a:highlight>
                  <a:srgbClr val="00FF00"/>
                </a:highlight>
                <a:latin typeface="+mn-ea"/>
              </a:rPr>
              <a:t>Box</a:t>
            </a:r>
            <a:r>
              <a:rPr lang="ja-JP" altLang="en-US" sz="1100" dirty="0">
                <a:highlight>
                  <a:srgbClr val="00FF00"/>
                </a:highlight>
                <a:latin typeface="+mn-ea"/>
              </a:rPr>
              <a:t>内のサムネイルサンプルを参考に後日最終決定）</a:t>
            </a:r>
            <a:endParaRPr lang="en-US" altLang="ja-JP" sz="1100" dirty="0">
              <a:highlight>
                <a:srgbClr val="00FF00"/>
              </a:highlight>
              <a:latin typeface="+mn-ea"/>
            </a:endParaRPr>
          </a:p>
          <a:p>
            <a:pPr marL="1485900" lvl="3" indent="-171450">
              <a:lnSpc>
                <a:spcPct val="150000"/>
              </a:lnSpc>
              <a:spcBef>
                <a:spcPts val="0"/>
              </a:spcBef>
              <a:spcAft>
                <a:spcPts val="0"/>
              </a:spcAft>
              <a:buFont typeface="Wingdings" panose="05000000000000000000" pitchFamily="2" charset="2"/>
              <a:buChar char="l"/>
            </a:pPr>
            <a:r>
              <a:rPr lang="en-US" altLang="ja-JP" sz="1100" dirty="0">
                <a:latin typeface="+mn-ea"/>
              </a:rPr>
              <a:t>A2</a:t>
            </a:r>
            <a:r>
              <a:rPr lang="ja-JP" altLang="en-US" sz="1100" dirty="0">
                <a:latin typeface="+mn-ea"/>
              </a:rPr>
              <a:t>サイズ以上の図面では、縮小率が高くなるため図番も読み取れなくなる可能性があります。</a:t>
            </a:r>
            <a:endParaRPr lang="en-US" altLang="ja-JP" sz="1100" dirty="0">
              <a:latin typeface="+mn-ea"/>
            </a:endParaRPr>
          </a:p>
          <a:p>
            <a:pPr marL="1485900" lvl="3" indent="-171450">
              <a:lnSpc>
                <a:spcPct val="150000"/>
              </a:lnSpc>
              <a:spcBef>
                <a:spcPts val="0"/>
              </a:spcBef>
              <a:spcAft>
                <a:spcPts val="0"/>
              </a:spcAft>
              <a:buFont typeface="Wingdings" panose="05000000000000000000" pitchFamily="2" charset="2"/>
              <a:buChar char="l"/>
            </a:pPr>
            <a:r>
              <a:rPr lang="ja-JP" altLang="en-US" sz="1100" dirty="0">
                <a:latin typeface="+mn-ea"/>
              </a:rPr>
              <a:t>実際の図面では、定型サイズから数ミリ程度ばらつきが存在するため、縦方向のピクセル数は、　</a:t>
            </a:r>
            <a:br>
              <a:rPr lang="en-US" altLang="ja-JP" sz="1100" dirty="0">
                <a:latin typeface="+mn-ea"/>
              </a:rPr>
            </a:br>
            <a:r>
              <a:rPr lang="en-US" altLang="ja-JP" sz="1100" dirty="0">
                <a:latin typeface="+mn-ea"/>
              </a:rPr>
              <a:t>297</a:t>
            </a:r>
            <a:r>
              <a:rPr lang="ja-JP" altLang="en-US" sz="1100" dirty="0">
                <a:latin typeface="+mn-ea"/>
              </a:rPr>
              <a:t>ピクセルにはならない場合があります。</a:t>
            </a: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r>
              <a:rPr lang="en-US" altLang="ja-JP" sz="1100" dirty="0">
                <a:latin typeface="+mn-ea"/>
              </a:rPr>
              <a:t>A4</a:t>
            </a:r>
            <a:r>
              <a:rPr lang="ja-JP" altLang="en-US" sz="1100" dirty="0">
                <a:latin typeface="+mn-ea"/>
              </a:rPr>
              <a:t>縦図面は、縦方向のピクセル数が、定型横図面の縦方向のピクセル数と一致するピクセルで作成します。</a:t>
            </a:r>
            <a:endParaRPr lang="en-US" altLang="ja-JP" sz="1100" dirty="0">
              <a:latin typeface="+mn-ea"/>
            </a:endParaRPr>
          </a:p>
          <a:p>
            <a:pPr marL="1085850" lvl="2">
              <a:lnSpc>
                <a:spcPct val="150000"/>
              </a:lnSpc>
              <a:spcBef>
                <a:spcPts val="0"/>
              </a:spcBef>
              <a:spcAft>
                <a:spcPts val="0"/>
              </a:spcAft>
              <a:buFont typeface="Wingdings" panose="05000000000000000000" pitchFamily="2" charset="2"/>
              <a:buChar char="n"/>
            </a:pPr>
            <a:r>
              <a:rPr lang="en-US" altLang="ja-JP" sz="1100" dirty="0">
                <a:latin typeface="+mn-ea"/>
              </a:rPr>
              <a:t>A0</a:t>
            </a:r>
            <a:r>
              <a:rPr lang="ja-JP" altLang="en-US" sz="1100" dirty="0">
                <a:latin typeface="+mn-ea"/>
              </a:rPr>
              <a:t>長尺図面の縦方向は、横方向のピクセル数を</a:t>
            </a:r>
            <a:r>
              <a:rPr lang="en-US" altLang="ja-JP" sz="1100" dirty="0">
                <a:latin typeface="+mn-ea"/>
              </a:rPr>
              <a:t>420</a:t>
            </a:r>
            <a:r>
              <a:rPr lang="ja-JP" altLang="en-US" sz="1100" dirty="0">
                <a:latin typeface="+mn-ea"/>
              </a:rPr>
              <a:t>として、元図面の縦横比率を維持して決定します。</a:t>
            </a:r>
            <a:endParaRPr lang="en-US" altLang="ja-JP" sz="1100" dirty="0">
              <a:latin typeface="+mn-ea"/>
            </a:endParaRPr>
          </a:p>
          <a:p>
            <a:pPr marL="857250" lvl="2" indent="0">
              <a:lnSpc>
                <a:spcPct val="150000"/>
              </a:lnSpc>
              <a:spcBef>
                <a:spcPts val="0"/>
              </a:spcBef>
              <a:spcAft>
                <a:spcPts val="0"/>
              </a:spcAft>
              <a:buNone/>
            </a:pPr>
            <a:endParaRPr lang="en-US" altLang="ja-JP" sz="1100" dirty="0">
              <a:latin typeface="+mn-ea"/>
            </a:endParaRPr>
          </a:p>
        </p:txBody>
      </p:sp>
      <p:graphicFrame>
        <p:nvGraphicFramePr>
          <p:cNvPr id="3" name="表 2">
            <a:extLst>
              <a:ext uri="{FF2B5EF4-FFF2-40B4-BE49-F238E27FC236}">
                <a16:creationId xmlns:a16="http://schemas.microsoft.com/office/drawing/2014/main" id="{F572B3A7-75A1-B4F7-6EB6-97110F2A783C}"/>
              </a:ext>
            </a:extLst>
          </p:cNvPr>
          <p:cNvGraphicFramePr>
            <a:graphicFrameLocks noGrp="1"/>
          </p:cNvGraphicFramePr>
          <p:nvPr>
            <p:extLst>
              <p:ext uri="{D42A27DB-BD31-4B8C-83A1-F6EECF244321}">
                <p14:modId xmlns:p14="http://schemas.microsoft.com/office/powerpoint/2010/main" val="2257679255"/>
              </p:ext>
            </p:extLst>
          </p:nvPr>
        </p:nvGraphicFramePr>
        <p:xfrm>
          <a:off x="1136576" y="3953232"/>
          <a:ext cx="8064896" cy="1203960"/>
        </p:xfrm>
        <a:graphic>
          <a:graphicData uri="http://schemas.openxmlformats.org/drawingml/2006/table">
            <a:tbl>
              <a:tblPr firstRow="1" bandRow="1">
                <a:tableStyleId>{5C22544A-7EE6-4342-B048-85BDC9FD1C3A}</a:tableStyleId>
              </a:tblPr>
              <a:tblGrid>
                <a:gridCol w="1816032">
                  <a:extLst>
                    <a:ext uri="{9D8B030D-6E8A-4147-A177-3AD203B41FA5}">
                      <a16:colId xmlns:a16="http://schemas.microsoft.com/office/drawing/2014/main" val="89990433"/>
                    </a:ext>
                  </a:extLst>
                </a:gridCol>
                <a:gridCol w="2397162">
                  <a:extLst>
                    <a:ext uri="{9D8B030D-6E8A-4147-A177-3AD203B41FA5}">
                      <a16:colId xmlns:a16="http://schemas.microsoft.com/office/drawing/2014/main" val="1123237987"/>
                    </a:ext>
                  </a:extLst>
                </a:gridCol>
                <a:gridCol w="2526982">
                  <a:extLst>
                    <a:ext uri="{9D8B030D-6E8A-4147-A177-3AD203B41FA5}">
                      <a16:colId xmlns:a16="http://schemas.microsoft.com/office/drawing/2014/main" val="4275890215"/>
                    </a:ext>
                  </a:extLst>
                </a:gridCol>
                <a:gridCol w="1324720">
                  <a:extLst>
                    <a:ext uri="{9D8B030D-6E8A-4147-A177-3AD203B41FA5}">
                      <a16:colId xmlns:a16="http://schemas.microsoft.com/office/drawing/2014/main" val="2856483557"/>
                    </a:ext>
                  </a:extLst>
                </a:gridCol>
              </a:tblGrid>
              <a:tr h="203271">
                <a:tc>
                  <a:txBody>
                    <a:bodyPr/>
                    <a:lstStyle/>
                    <a:p>
                      <a:r>
                        <a:rPr kumimoji="1" lang="ja-JP" altLang="en-US" sz="1100" dirty="0">
                          <a:latin typeface="+mn-ea"/>
                          <a:ea typeface="+mn-ea"/>
                        </a:rPr>
                        <a:t>図面サイズ</a:t>
                      </a:r>
                    </a:p>
                  </a:txBody>
                  <a:tcPr/>
                </a:tc>
                <a:tc>
                  <a:txBody>
                    <a:bodyPr/>
                    <a:lstStyle/>
                    <a:p>
                      <a:r>
                        <a:rPr kumimoji="1" lang="ja-JP" altLang="en-US" sz="1100" dirty="0">
                          <a:latin typeface="+mn-ea"/>
                          <a:ea typeface="+mn-ea"/>
                        </a:rPr>
                        <a:t>横（</a:t>
                      </a:r>
                      <a:r>
                        <a:rPr kumimoji="1" lang="en-US" altLang="ja-JP" sz="1100" dirty="0">
                          <a:latin typeface="+mn-ea"/>
                          <a:ea typeface="+mn-ea"/>
                        </a:rPr>
                        <a:t>pixel</a:t>
                      </a:r>
                      <a:r>
                        <a:rPr kumimoji="1" lang="ja-JP" altLang="en-US" sz="1100" dirty="0">
                          <a:latin typeface="+mn-ea"/>
                          <a:ea typeface="+mn-ea"/>
                        </a:rPr>
                        <a:t>）</a:t>
                      </a:r>
                    </a:p>
                  </a:txBody>
                  <a:tcPr/>
                </a:tc>
                <a:tc>
                  <a:txBody>
                    <a:bodyPr/>
                    <a:lstStyle/>
                    <a:p>
                      <a:r>
                        <a:rPr kumimoji="1" lang="ja-JP" altLang="en-US" sz="1100" dirty="0">
                          <a:latin typeface="+mn-ea"/>
                          <a:ea typeface="+mn-ea"/>
                        </a:rPr>
                        <a:t>縦（</a:t>
                      </a:r>
                      <a:r>
                        <a:rPr kumimoji="1" lang="en-US" altLang="ja-JP" sz="1100" dirty="0">
                          <a:latin typeface="+mn-ea"/>
                          <a:ea typeface="+mn-ea"/>
                        </a:rPr>
                        <a:t>pixel</a:t>
                      </a:r>
                      <a:r>
                        <a:rPr kumimoji="1" lang="ja-JP" altLang="en-US" sz="1100" dirty="0">
                          <a:latin typeface="+mn-ea"/>
                          <a:ea typeface="+mn-ea"/>
                        </a:rPr>
                        <a:t>）</a:t>
                      </a:r>
                    </a:p>
                  </a:txBody>
                  <a:tcPr/>
                </a:tc>
                <a:tc>
                  <a:txBody>
                    <a:bodyPr/>
                    <a:lstStyle/>
                    <a:p>
                      <a:r>
                        <a:rPr kumimoji="1" lang="en-US" altLang="ja-JP" sz="1100" dirty="0">
                          <a:latin typeface="+mn-ea"/>
                          <a:ea typeface="+mn-ea"/>
                        </a:rPr>
                        <a:t>JPEG</a:t>
                      </a:r>
                      <a:r>
                        <a:rPr kumimoji="1" lang="ja-JP" altLang="en-US" sz="1100" dirty="0">
                          <a:latin typeface="+mn-ea"/>
                          <a:ea typeface="+mn-ea"/>
                        </a:rPr>
                        <a:t>品質</a:t>
                      </a:r>
                    </a:p>
                  </a:txBody>
                  <a:tcPr/>
                </a:tc>
                <a:extLst>
                  <a:ext uri="{0D108BD9-81ED-4DB2-BD59-A6C34878D82A}">
                    <a16:rowId xmlns:a16="http://schemas.microsoft.com/office/drawing/2014/main" val="2358544691"/>
                  </a:ext>
                </a:extLst>
              </a:tr>
              <a:tr h="203271">
                <a:tc>
                  <a:txBody>
                    <a:bodyPr/>
                    <a:lstStyle/>
                    <a:p>
                      <a:r>
                        <a:rPr kumimoji="1" lang="en-US" altLang="ja-JP" sz="1100" dirty="0">
                          <a:latin typeface="+mn-ea"/>
                          <a:ea typeface="+mn-ea"/>
                        </a:rPr>
                        <a:t>A4</a:t>
                      </a:r>
                      <a:r>
                        <a:rPr kumimoji="1" lang="ja-JP" altLang="en-US" sz="1100" dirty="0">
                          <a:latin typeface="+mn-ea"/>
                          <a:ea typeface="+mn-ea"/>
                        </a:rPr>
                        <a:t>サイズ（縦）</a:t>
                      </a:r>
                    </a:p>
                  </a:txBody>
                  <a:tcPr/>
                </a:tc>
                <a:tc>
                  <a:txBody>
                    <a:bodyPr/>
                    <a:lstStyle/>
                    <a:p>
                      <a:pPr marL="0" indent="0">
                        <a:buFontTx/>
                        <a:buNone/>
                      </a:pPr>
                      <a:r>
                        <a:rPr kumimoji="1" lang="en-US" altLang="ja-JP" sz="1100" dirty="0">
                          <a:latin typeface="+mn-ea"/>
                          <a:ea typeface="+mn-ea"/>
                        </a:rPr>
                        <a:t>210</a:t>
                      </a:r>
                      <a:endParaRPr kumimoji="1" lang="ja-JP" altLang="en-US" sz="1100" dirty="0">
                        <a:latin typeface="+mn-ea"/>
                        <a:ea typeface="+mn-ea"/>
                      </a:endParaRPr>
                    </a:p>
                  </a:txBody>
                  <a:tcPr/>
                </a:tc>
                <a:tc>
                  <a:txBody>
                    <a:bodyPr/>
                    <a:lstStyle/>
                    <a:p>
                      <a:pPr marL="0" indent="0">
                        <a:buFontTx/>
                        <a:buNone/>
                      </a:pPr>
                      <a:r>
                        <a:rPr lang="en-US" altLang="ja-JP" sz="1100" dirty="0">
                          <a:latin typeface="+mn-ea"/>
                          <a:ea typeface="+mn-ea"/>
                        </a:rPr>
                        <a:t>297</a:t>
                      </a:r>
                    </a:p>
                  </a:txBody>
                  <a:tcPr/>
                </a:tc>
                <a:tc>
                  <a:txBody>
                    <a:bodyPr/>
                    <a:lstStyle/>
                    <a:p>
                      <a:pPr marL="0" indent="0" algn="l">
                        <a:buFontTx/>
                        <a:buNone/>
                      </a:pPr>
                      <a:r>
                        <a:rPr lang="en-US" altLang="ja-JP" sz="1100" dirty="0">
                          <a:latin typeface="+mn-ea"/>
                          <a:ea typeface="+mn-ea"/>
                        </a:rPr>
                        <a:t>85</a:t>
                      </a:r>
                    </a:p>
                  </a:txBody>
                  <a:tcPr/>
                </a:tc>
                <a:extLst>
                  <a:ext uri="{0D108BD9-81ED-4DB2-BD59-A6C34878D82A}">
                    <a16:rowId xmlns:a16="http://schemas.microsoft.com/office/drawing/2014/main" val="2738296377"/>
                  </a:ext>
                </a:extLst>
              </a:tr>
              <a:tr h="203271">
                <a:tc>
                  <a:txBody>
                    <a:bodyPr/>
                    <a:lstStyle/>
                    <a:p>
                      <a:r>
                        <a:rPr kumimoji="1" lang="en-US" altLang="ja-JP" sz="1100" dirty="0">
                          <a:latin typeface="+mn-ea"/>
                          <a:ea typeface="+mn-ea"/>
                        </a:rPr>
                        <a:t>A3</a:t>
                      </a:r>
                      <a:r>
                        <a:rPr kumimoji="1" lang="ja-JP" altLang="en-US" sz="1100" dirty="0">
                          <a:latin typeface="+mn-ea"/>
                          <a:ea typeface="+mn-ea"/>
                        </a:rPr>
                        <a:t>～</a:t>
                      </a:r>
                      <a:r>
                        <a:rPr kumimoji="1" lang="en-US" altLang="ja-JP" sz="1100" dirty="0">
                          <a:latin typeface="+mn-ea"/>
                          <a:ea typeface="+mn-ea"/>
                        </a:rPr>
                        <a:t>A0</a:t>
                      </a:r>
                      <a:r>
                        <a:rPr kumimoji="1" lang="ja-JP" altLang="en-US" sz="1100" dirty="0">
                          <a:latin typeface="+mn-ea"/>
                          <a:ea typeface="+mn-ea"/>
                        </a:rPr>
                        <a:t>（横）</a:t>
                      </a:r>
                    </a:p>
                  </a:txBody>
                  <a:tcPr/>
                </a:tc>
                <a:tc>
                  <a:txBody>
                    <a:bodyPr/>
                    <a:lstStyle/>
                    <a:p>
                      <a:pPr marL="0" indent="0">
                        <a:buFontTx/>
                        <a:buNone/>
                      </a:pPr>
                      <a:r>
                        <a:rPr kumimoji="1" lang="en-US" altLang="ja-JP" sz="1100" dirty="0">
                          <a:latin typeface="+mn-ea"/>
                          <a:ea typeface="+mn-ea"/>
                        </a:rPr>
                        <a:t>420</a:t>
                      </a:r>
                      <a:endParaRPr kumimoji="1" lang="ja-JP" altLang="en-US" sz="1100" dirty="0">
                        <a:latin typeface="+mn-ea"/>
                        <a:ea typeface="+mn-ea"/>
                      </a:endParaRPr>
                    </a:p>
                  </a:txBody>
                  <a:tcPr/>
                </a:tc>
                <a:tc>
                  <a:txBody>
                    <a:bodyPr/>
                    <a:lstStyle/>
                    <a:p>
                      <a:pPr marL="0" indent="0">
                        <a:buFontTx/>
                        <a:buNone/>
                      </a:pPr>
                      <a:r>
                        <a:rPr kumimoji="1" lang="en-US" altLang="ja-JP" sz="1100" dirty="0">
                          <a:latin typeface="+mn-ea"/>
                          <a:ea typeface="+mn-ea"/>
                        </a:rPr>
                        <a:t>297</a:t>
                      </a:r>
                      <a:endParaRPr kumimoji="1" lang="ja-JP" altLang="en-US" sz="1100" dirty="0">
                        <a:latin typeface="+mn-ea"/>
                        <a:ea typeface="+mn-ea"/>
                      </a:endParaRPr>
                    </a:p>
                  </a:txBody>
                  <a:tcPr/>
                </a:tc>
                <a:tc>
                  <a:txBody>
                    <a:bodyPr/>
                    <a:lstStyle/>
                    <a:p>
                      <a:pPr marL="0" indent="0" algn="l">
                        <a:buFontTx/>
                        <a:buNone/>
                      </a:pPr>
                      <a:r>
                        <a:rPr kumimoji="1" lang="en-US" altLang="ja-JP" sz="1100" dirty="0">
                          <a:latin typeface="+mn-ea"/>
                          <a:ea typeface="+mn-ea"/>
                        </a:rPr>
                        <a:t>85</a:t>
                      </a:r>
                      <a:endParaRPr kumimoji="1" lang="ja-JP" altLang="en-US" sz="1100" dirty="0">
                        <a:latin typeface="+mn-ea"/>
                        <a:ea typeface="+mn-ea"/>
                      </a:endParaRPr>
                    </a:p>
                  </a:txBody>
                  <a:tcPr/>
                </a:tc>
                <a:extLst>
                  <a:ext uri="{0D108BD9-81ED-4DB2-BD59-A6C34878D82A}">
                    <a16:rowId xmlns:a16="http://schemas.microsoft.com/office/drawing/2014/main" val="3712756020"/>
                  </a:ext>
                </a:extLst>
              </a:tr>
              <a:tr h="334799">
                <a:tc>
                  <a:txBody>
                    <a:bodyPr/>
                    <a:lstStyle/>
                    <a:p>
                      <a:r>
                        <a:rPr kumimoji="1" lang="en-US" altLang="ja-JP" sz="1100" dirty="0">
                          <a:latin typeface="+mn-ea"/>
                          <a:ea typeface="+mn-ea"/>
                        </a:rPr>
                        <a:t>A0</a:t>
                      </a:r>
                      <a:r>
                        <a:rPr kumimoji="1" lang="ja-JP" altLang="en-US" sz="1100" dirty="0">
                          <a:latin typeface="+mn-ea"/>
                          <a:ea typeface="+mn-ea"/>
                        </a:rPr>
                        <a:t>長尺</a:t>
                      </a:r>
                    </a:p>
                  </a:txBody>
                  <a:tcPr/>
                </a:tc>
                <a:tc>
                  <a:txBody>
                    <a:bodyPr/>
                    <a:lstStyle/>
                    <a:p>
                      <a:pPr marL="0" indent="0">
                        <a:buFontTx/>
                        <a:buNone/>
                      </a:pPr>
                      <a:r>
                        <a:rPr kumimoji="1" lang="en-US" altLang="ja-JP" sz="1100" dirty="0">
                          <a:latin typeface="+mn-ea"/>
                          <a:ea typeface="+mn-ea"/>
                        </a:rPr>
                        <a:t>420</a:t>
                      </a:r>
                      <a:endParaRPr kumimoji="1" lang="ja-JP" altLang="en-US" sz="1100" dirty="0">
                        <a:latin typeface="+mn-ea"/>
                        <a:ea typeface="+mn-ea"/>
                      </a:endParaRPr>
                    </a:p>
                  </a:txBody>
                  <a:tcPr/>
                </a:tc>
                <a:tc>
                  <a:txBody>
                    <a:bodyPr/>
                    <a:lstStyle/>
                    <a:p>
                      <a:pPr marL="0" indent="0">
                        <a:buFontTx/>
                        <a:buNone/>
                      </a:pPr>
                      <a:r>
                        <a:rPr kumimoji="1" lang="ja-JP" altLang="en-US" sz="1100" dirty="0">
                          <a:latin typeface="+mn-ea"/>
                          <a:ea typeface="+mn-ea"/>
                        </a:rPr>
                        <a:t>元図面の縦横比率が一致するよう</a:t>
                      </a:r>
                      <a:endParaRPr kumimoji="1" lang="en-US" altLang="ja-JP" sz="1100" dirty="0">
                        <a:latin typeface="+mn-ea"/>
                        <a:ea typeface="+mn-ea"/>
                      </a:endParaRPr>
                    </a:p>
                    <a:p>
                      <a:pPr marL="0" indent="0">
                        <a:buFontTx/>
                        <a:buNone/>
                      </a:pPr>
                      <a:r>
                        <a:rPr kumimoji="1" lang="ja-JP" altLang="en-US" sz="1100" dirty="0">
                          <a:latin typeface="+mn-ea"/>
                          <a:ea typeface="+mn-ea"/>
                        </a:rPr>
                        <a:t>縦方向のピクセル数を決定する</a:t>
                      </a:r>
                    </a:p>
                  </a:txBody>
                  <a:tcPr/>
                </a:tc>
                <a:tc>
                  <a:txBody>
                    <a:bodyPr/>
                    <a:lstStyle/>
                    <a:p>
                      <a:pPr marL="0" indent="0" algn="l">
                        <a:buFontTx/>
                        <a:buNone/>
                      </a:pPr>
                      <a:r>
                        <a:rPr kumimoji="1" lang="en-US" altLang="ja-JP" sz="1100" dirty="0">
                          <a:latin typeface="+mn-ea"/>
                          <a:ea typeface="+mn-ea"/>
                        </a:rPr>
                        <a:t>85</a:t>
                      </a:r>
                      <a:endParaRPr kumimoji="1" lang="ja-JP" altLang="en-US" sz="1100" dirty="0">
                        <a:latin typeface="+mn-ea"/>
                        <a:ea typeface="+mn-ea"/>
                      </a:endParaRPr>
                    </a:p>
                  </a:txBody>
                  <a:tcPr/>
                </a:tc>
                <a:extLst>
                  <a:ext uri="{0D108BD9-81ED-4DB2-BD59-A6C34878D82A}">
                    <a16:rowId xmlns:a16="http://schemas.microsoft.com/office/drawing/2014/main" val="3717380514"/>
                  </a:ext>
                </a:extLst>
              </a:tr>
            </a:tbl>
          </a:graphicData>
        </a:graphic>
      </p:graphicFrame>
    </p:spTree>
    <p:extLst>
      <p:ext uri="{BB962C8B-B14F-4D97-AF65-F5344CB8AC3E}">
        <p14:creationId xmlns:p14="http://schemas.microsoft.com/office/powerpoint/2010/main" val="1163769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7CEDD96-EBB4-8827-9E9F-C5DA94629735}"/>
              </a:ext>
            </a:extLst>
          </p:cNvPr>
          <p:cNvPicPr>
            <a:picLocks noChangeAspect="1"/>
          </p:cNvPicPr>
          <p:nvPr/>
        </p:nvPicPr>
        <p:blipFill>
          <a:blip r:embed="rId2"/>
          <a:stretch>
            <a:fillRect/>
          </a:stretch>
        </p:blipFill>
        <p:spPr>
          <a:xfrm>
            <a:off x="1136576" y="1770395"/>
            <a:ext cx="7344816" cy="4409241"/>
          </a:xfrm>
          <a:prstGeom prst="rect">
            <a:avLst/>
          </a:prstGeom>
        </p:spPr>
      </p:pic>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a:t>
            </a:r>
            <a:r>
              <a:rPr lang="ja-JP" altLang="en-US" dirty="0">
                <a:latin typeface="+mn-lt"/>
                <a:ea typeface="+mn-ea"/>
              </a:rPr>
              <a:t>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dirty="0">
                <a:latin typeface="+mn-lt"/>
                <a:ea typeface="+mn-ea"/>
              </a:rPr>
              <a:t>サムネイル表示機能（サムネイル表示への遷移）</a:t>
            </a:r>
            <a:endParaRPr kumimoji="1" lang="ja-JP" altLang="en-US" dirty="0"/>
          </a:p>
        </p:txBody>
      </p:sp>
      <p:sp>
        <p:nvSpPr>
          <p:cNvPr id="3" name="コンテンツ プレースホルダー 2"/>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dirty="0">
                <a:latin typeface="+mn-ea"/>
              </a:rPr>
              <a:t>検索結果のサムネイル表示への遷移</a:t>
            </a:r>
            <a:endParaRPr lang="en-US" altLang="ja-JP" sz="1600" dirty="0">
              <a:latin typeface="+mn-ea"/>
            </a:endParaRPr>
          </a:p>
          <a:p>
            <a:pPr marL="400050" lvl="1" indent="0">
              <a:spcBef>
                <a:spcPts val="0"/>
              </a:spcBef>
              <a:spcAft>
                <a:spcPts val="600"/>
              </a:spcAft>
              <a:buNone/>
            </a:pPr>
            <a:r>
              <a:rPr lang="ja-JP" altLang="en-US" sz="1200" dirty="0">
                <a:latin typeface="+mn-ea"/>
              </a:rPr>
              <a:t>検索結果のリスト表示からサムネイル表示への遷移のため、検索結果フレーム（上から</a:t>
            </a:r>
            <a:r>
              <a:rPr lang="en-US" altLang="ja-JP" sz="1200" dirty="0">
                <a:latin typeface="+mn-ea"/>
              </a:rPr>
              <a:t>2</a:t>
            </a:r>
            <a:r>
              <a:rPr lang="ja-JP" altLang="en-US" sz="1200" dirty="0">
                <a:latin typeface="+mn-ea"/>
              </a:rPr>
              <a:t>番目）に</a:t>
            </a:r>
            <a:endParaRPr lang="en-US" altLang="ja-JP" sz="1200" dirty="0">
              <a:latin typeface="+mn-ea"/>
            </a:endParaRPr>
          </a:p>
          <a:p>
            <a:pPr marL="400050" lvl="1" indent="0">
              <a:spcBef>
                <a:spcPts val="0"/>
              </a:spcBef>
              <a:spcAft>
                <a:spcPts val="600"/>
              </a:spcAft>
              <a:buNone/>
            </a:pPr>
            <a:r>
              <a:rPr lang="ja-JP" altLang="en-US" sz="1200" dirty="0">
                <a:latin typeface="+mn-ea"/>
              </a:rPr>
              <a:t>「サムネイル表示」の切替ボタンを追加配置します。</a:t>
            </a:r>
            <a:endParaRPr lang="en-US" altLang="ja-JP" sz="1000" dirty="0">
              <a:latin typeface="+mn-ea"/>
            </a:endParaRPr>
          </a:p>
        </p:txBody>
      </p:sp>
      <p:sp>
        <p:nvSpPr>
          <p:cNvPr id="8" name="正方形/長方形 7">
            <a:extLst>
              <a:ext uri="{FF2B5EF4-FFF2-40B4-BE49-F238E27FC236}">
                <a16:creationId xmlns:a16="http://schemas.microsoft.com/office/drawing/2014/main" id="{73362335-EF16-569B-53F6-9EA5A263117D}"/>
              </a:ext>
            </a:extLst>
          </p:cNvPr>
          <p:cNvSpPr/>
          <p:nvPr/>
        </p:nvSpPr>
        <p:spPr>
          <a:xfrm>
            <a:off x="2072680" y="2703118"/>
            <a:ext cx="792088" cy="1498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4" name="吹き出し: 線 3">
            <a:extLst>
              <a:ext uri="{FF2B5EF4-FFF2-40B4-BE49-F238E27FC236}">
                <a16:creationId xmlns:a16="http://schemas.microsoft.com/office/drawing/2014/main" id="{4924EB77-EA75-B86C-B08A-08FA4870E503}"/>
              </a:ext>
            </a:extLst>
          </p:cNvPr>
          <p:cNvSpPr/>
          <p:nvPr/>
        </p:nvSpPr>
        <p:spPr>
          <a:xfrm>
            <a:off x="4520952" y="3576938"/>
            <a:ext cx="1872208" cy="312160"/>
          </a:xfrm>
          <a:prstGeom prst="borderCallout1">
            <a:avLst>
              <a:gd name="adj1" fmla="val 42599"/>
              <a:gd name="adj2" fmla="val -1020"/>
              <a:gd name="adj3" fmla="val -213259"/>
              <a:gd name="adj4" fmla="val -89220"/>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dirty="0"/>
              <a:t>サムネイル表示切替ボタン</a:t>
            </a:r>
          </a:p>
        </p:txBody>
      </p:sp>
    </p:spTree>
    <p:extLst>
      <p:ext uri="{BB962C8B-B14F-4D97-AF65-F5344CB8AC3E}">
        <p14:creationId xmlns:p14="http://schemas.microsoft.com/office/powerpoint/2010/main" val="851962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9014F5F-C92F-91D1-3004-26343A1768FA}"/>
              </a:ext>
            </a:extLst>
          </p:cNvPr>
          <p:cNvPicPr>
            <a:picLocks noChangeAspect="1"/>
          </p:cNvPicPr>
          <p:nvPr/>
        </p:nvPicPr>
        <p:blipFill>
          <a:blip r:embed="rId2"/>
          <a:stretch>
            <a:fillRect/>
          </a:stretch>
        </p:blipFill>
        <p:spPr>
          <a:xfrm>
            <a:off x="1488085" y="1624144"/>
            <a:ext cx="6705275" cy="4657158"/>
          </a:xfrm>
          <a:prstGeom prst="rect">
            <a:avLst/>
          </a:prstGeom>
        </p:spPr>
      </p:pic>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a:t>
            </a:r>
            <a:r>
              <a:rPr lang="ja-JP" altLang="en-US" dirty="0">
                <a:latin typeface="+mn-lt"/>
                <a:ea typeface="+mn-ea"/>
              </a:rPr>
              <a:t>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dirty="0">
                <a:latin typeface="+mn-lt"/>
                <a:ea typeface="+mn-ea"/>
              </a:rPr>
              <a:t>サムネイル表示機能（サムネイル表示画面仕様）</a:t>
            </a:r>
            <a:endParaRPr kumimoji="1" lang="ja-JP" altLang="en-US" dirty="0"/>
          </a:p>
        </p:txBody>
      </p:sp>
      <p:sp>
        <p:nvSpPr>
          <p:cNvPr id="3" name="コンテンツ プレースホルダー 2"/>
          <p:cNvSpPr>
            <a:spLocks noGrp="1"/>
          </p:cNvSpPr>
          <p:nvPr>
            <p:ph idx="1"/>
          </p:nvPr>
        </p:nvSpPr>
        <p:spPr>
          <a:xfrm>
            <a:off x="495300" y="836712"/>
            <a:ext cx="9282236" cy="5792613"/>
          </a:xfrm>
        </p:spPr>
        <p:txBody>
          <a:bodyPr/>
          <a:lstStyle/>
          <a:p>
            <a:pPr>
              <a:spcBef>
                <a:spcPts val="0"/>
              </a:spcBef>
              <a:spcAft>
                <a:spcPts val="0"/>
              </a:spcAft>
              <a:buFont typeface="Wingdings" panose="05000000000000000000" pitchFamily="2" charset="2"/>
              <a:buChar char="n"/>
            </a:pPr>
            <a:r>
              <a:rPr lang="ja-JP" altLang="en-US" sz="1600" dirty="0">
                <a:latin typeface="+mn-ea"/>
              </a:rPr>
              <a:t>検索結果のリスト表示への遷移</a:t>
            </a:r>
            <a:endParaRPr lang="en-US" altLang="ja-JP" sz="1600" dirty="0">
              <a:latin typeface="+mn-ea"/>
            </a:endParaRPr>
          </a:p>
          <a:p>
            <a:pPr marL="400050" lvl="1" indent="0">
              <a:spcBef>
                <a:spcPts val="0"/>
              </a:spcBef>
              <a:spcAft>
                <a:spcPts val="0"/>
              </a:spcAft>
              <a:buNone/>
            </a:pPr>
            <a:r>
              <a:rPr lang="ja-JP" altLang="en-US" sz="1200" dirty="0">
                <a:latin typeface="+mn-ea"/>
              </a:rPr>
              <a:t>検索結果のサムネイル表示からリスト表示への遷移のため、検索結果のフレーム（上から</a:t>
            </a:r>
            <a:r>
              <a:rPr lang="en-US" altLang="ja-JP" sz="1200" dirty="0">
                <a:latin typeface="+mn-ea"/>
              </a:rPr>
              <a:t>2</a:t>
            </a:r>
            <a:r>
              <a:rPr lang="ja-JP" altLang="en-US" sz="1200" dirty="0">
                <a:latin typeface="+mn-ea"/>
              </a:rPr>
              <a:t>番目）に</a:t>
            </a:r>
            <a:br>
              <a:rPr lang="en-US" altLang="ja-JP" sz="1200" dirty="0">
                <a:latin typeface="+mn-ea"/>
              </a:rPr>
            </a:br>
            <a:r>
              <a:rPr lang="ja-JP" altLang="en-US" sz="1200" dirty="0">
                <a:latin typeface="+mn-ea"/>
              </a:rPr>
              <a:t>サムネイルサイズ切替のプルダウン（大、中、小）と 「リスト表示」の切替ボタンを追加配置します。</a:t>
            </a:r>
            <a:endParaRPr lang="en-US" altLang="ja-JP" sz="1200" dirty="0">
              <a:latin typeface="+mn-ea"/>
            </a:endParaRPr>
          </a:p>
        </p:txBody>
      </p:sp>
      <p:sp>
        <p:nvSpPr>
          <p:cNvPr id="8" name="正方形/長方形 7">
            <a:extLst>
              <a:ext uri="{FF2B5EF4-FFF2-40B4-BE49-F238E27FC236}">
                <a16:creationId xmlns:a16="http://schemas.microsoft.com/office/drawing/2014/main" id="{73362335-EF16-569B-53F6-9EA5A263117D}"/>
              </a:ext>
            </a:extLst>
          </p:cNvPr>
          <p:cNvSpPr/>
          <p:nvPr/>
        </p:nvSpPr>
        <p:spPr>
          <a:xfrm>
            <a:off x="2504728" y="2446867"/>
            <a:ext cx="504056" cy="1738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6" name="吹き出し: 線 5">
            <a:extLst>
              <a:ext uri="{FF2B5EF4-FFF2-40B4-BE49-F238E27FC236}">
                <a16:creationId xmlns:a16="http://schemas.microsoft.com/office/drawing/2014/main" id="{82369745-D5B4-4175-307E-CBAEFCE44C77}"/>
              </a:ext>
            </a:extLst>
          </p:cNvPr>
          <p:cNvSpPr/>
          <p:nvPr/>
        </p:nvSpPr>
        <p:spPr>
          <a:xfrm>
            <a:off x="241693" y="1580677"/>
            <a:ext cx="2232248" cy="312160"/>
          </a:xfrm>
          <a:prstGeom prst="borderCallout1">
            <a:avLst>
              <a:gd name="adj1" fmla="val 96455"/>
              <a:gd name="adj2" fmla="val 78702"/>
              <a:gd name="adj3" fmla="val 274909"/>
              <a:gd name="adj4" fmla="val 110351"/>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dirty="0"/>
              <a:t>リスト表示への切替ボタン</a:t>
            </a:r>
          </a:p>
        </p:txBody>
      </p:sp>
      <p:sp>
        <p:nvSpPr>
          <p:cNvPr id="9" name="正方形/長方形 8">
            <a:extLst>
              <a:ext uri="{FF2B5EF4-FFF2-40B4-BE49-F238E27FC236}">
                <a16:creationId xmlns:a16="http://schemas.microsoft.com/office/drawing/2014/main" id="{1B33C891-1EE0-902B-ED6F-B00091DEE13A}"/>
              </a:ext>
            </a:extLst>
          </p:cNvPr>
          <p:cNvSpPr/>
          <p:nvPr/>
        </p:nvSpPr>
        <p:spPr>
          <a:xfrm>
            <a:off x="1707822" y="2442633"/>
            <a:ext cx="724898" cy="1781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0" name="吹き出し: 線 9">
            <a:extLst>
              <a:ext uri="{FF2B5EF4-FFF2-40B4-BE49-F238E27FC236}">
                <a16:creationId xmlns:a16="http://schemas.microsoft.com/office/drawing/2014/main" id="{1C638F15-FE4A-C1F3-D148-D93755C1E95A}"/>
              </a:ext>
            </a:extLst>
          </p:cNvPr>
          <p:cNvSpPr/>
          <p:nvPr/>
        </p:nvSpPr>
        <p:spPr>
          <a:xfrm>
            <a:off x="292853" y="3204601"/>
            <a:ext cx="3197559" cy="810641"/>
          </a:xfrm>
          <a:prstGeom prst="borderCallout1">
            <a:avLst>
              <a:gd name="adj1" fmla="val -5752"/>
              <a:gd name="adj2" fmla="val 24490"/>
              <a:gd name="adj3" fmla="val -73232"/>
              <a:gd name="adj4" fmla="val 45534"/>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100" dirty="0">
                <a:solidFill>
                  <a:schemeClr val="bg1"/>
                </a:solidFill>
              </a:rPr>
              <a:t>サムネイルサイズ（大中小）切替プルダウン</a:t>
            </a:r>
            <a:endParaRPr kumimoji="1" lang="en-US" altLang="ja-JP" sz="1100" dirty="0">
              <a:solidFill>
                <a:schemeClr val="bg1"/>
              </a:solidFill>
            </a:endParaRPr>
          </a:p>
          <a:p>
            <a:r>
              <a:rPr lang="ja-JP" altLang="en-US" sz="1050" dirty="0">
                <a:solidFill>
                  <a:schemeClr val="bg1"/>
                </a:solidFill>
              </a:rPr>
              <a:t>　サイズはユーザマスタで管理し、ログイン時に</a:t>
            </a:r>
            <a:endParaRPr lang="en-US" altLang="ja-JP" sz="1050" dirty="0">
              <a:solidFill>
                <a:schemeClr val="bg1"/>
              </a:solidFill>
            </a:endParaRPr>
          </a:p>
          <a:p>
            <a:r>
              <a:rPr kumimoji="1" lang="ja-JP" altLang="en-US" sz="1050" dirty="0">
                <a:solidFill>
                  <a:schemeClr val="bg1"/>
                </a:solidFill>
              </a:rPr>
              <a:t>　設定を読み込み、終了時に設定を保存する</a:t>
            </a:r>
            <a:endParaRPr kumimoji="1" lang="en-US" altLang="ja-JP" sz="1050" dirty="0">
              <a:solidFill>
                <a:schemeClr val="bg1"/>
              </a:solidFill>
            </a:endParaRPr>
          </a:p>
          <a:p>
            <a:r>
              <a:rPr lang="ja-JP" altLang="en-US" sz="1050" dirty="0">
                <a:solidFill>
                  <a:schemeClr val="bg1"/>
                </a:solidFill>
              </a:rPr>
              <a:t>　（詳細はサムネイルサイズの保持の章参照）</a:t>
            </a:r>
            <a:endParaRPr kumimoji="1" lang="en-US" altLang="ja-JP" sz="1050" dirty="0">
              <a:solidFill>
                <a:schemeClr val="bg1"/>
              </a:solidFill>
            </a:endParaRPr>
          </a:p>
        </p:txBody>
      </p:sp>
      <p:sp>
        <p:nvSpPr>
          <p:cNvPr id="13" name="吹き出し: 線 12">
            <a:extLst>
              <a:ext uri="{FF2B5EF4-FFF2-40B4-BE49-F238E27FC236}">
                <a16:creationId xmlns:a16="http://schemas.microsoft.com/office/drawing/2014/main" id="{19FC87BE-8F09-D8AD-59FE-9C0E2501CE66}"/>
              </a:ext>
            </a:extLst>
          </p:cNvPr>
          <p:cNvSpPr/>
          <p:nvPr/>
        </p:nvSpPr>
        <p:spPr>
          <a:xfrm>
            <a:off x="6033120" y="4533410"/>
            <a:ext cx="3680938" cy="700446"/>
          </a:xfrm>
          <a:prstGeom prst="borderCallout1">
            <a:avLst>
              <a:gd name="adj1" fmla="val -4539"/>
              <a:gd name="adj2" fmla="val 51044"/>
              <a:gd name="adj3" fmla="val -172020"/>
              <a:gd name="adj4" fmla="val 29472"/>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100" dirty="0">
                <a:solidFill>
                  <a:schemeClr val="bg1"/>
                </a:solidFill>
              </a:rPr>
              <a:t>ブラウザの右側の余白に次のサムネイルが完全に収まらない場合は、次段に表示する。</a:t>
            </a:r>
            <a:endParaRPr kumimoji="1" lang="en-US" altLang="ja-JP" sz="1100" dirty="0">
              <a:solidFill>
                <a:schemeClr val="bg1"/>
              </a:solidFill>
            </a:endParaRPr>
          </a:p>
          <a:p>
            <a:r>
              <a:rPr kumimoji="1" lang="ja-JP" altLang="en-US" sz="1100" dirty="0">
                <a:solidFill>
                  <a:schemeClr val="bg1"/>
                </a:solidFill>
              </a:rPr>
              <a:t>（サムネイル画像が切れないように配置する）</a:t>
            </a:r>
            <a:endParaRPr kumimoji="1" lang="en-US" altLang="ja-JP" sz="1100" dirty="0">
              <a:solidFill>
                <a:schemeClr val="bg1"/>
              </a:solidFill>
            </a:endParaRPr>
          </a:p>
        </p:txBody>
      </p:sp>
      <p:sp>
        <p:nvSpPr>
          <p:cNvPr id="23" name="矢印: 下 22">
            <a:extLst>
              <a:ext uri="{FF2B5EF4-FFF2-40B4-BE49-F238E27FC236}">
                <a16:creationId xmlns:a16="http://schemas.microsoft.com/office/drawing/2014/main" id="{28ACB1DF-3FB9-B291-7EC9-3C068DEDF89E}"/>
              </a:ext>
            </a:extLst>
          </p:cNvPr>
          <p:cNvSpPr/>
          <p:nvPr/>
        </p:nvSpPr>
        <p:spPr>
          <a:xfrm rot="4282633">
            <a:off x="5038754" y="1641934"/>
            <a:ext cx="325559" cy="4518098"/>
          </a:xfrm>
          <a:prstGeom prst="downArrow">
            <a:avLst>
              <a:gd name="adj1" fmla="val 50000"/>
              <a:gd name="adj2" fmla="val 77958"/>
            </a:avLst>
          </a:prstGeom>
          <a:solidFill>
            <a:srgbClr val="0099C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線 6">
            <a:extLst>
              <a:ext uri="{FF2B5EF4-FFF2-40B4-BE49-F238E27FC236}">
                <a16:creationId xmlns:a16="http://schemas.microsoft.com/office/drawing/2014/main" id="{5B1DADE3-5931-CC4A-DE01-5E2ED678DDC8}"/>
              </a:ext>
            </a:extLst>
          </p:cNvPr>
          <p:cNvSpPr/>
          <p:nvPr/>
        </p:nvSpPr>
        <p:spPr>
          <a:xfrm>
            <a:off x="3568405" y="2852935"/>
            <a:ext cx="2592287" cy="588991"/>
          </a:xfrm>
          <a:prstGeom prst="borderCallout1">
            <a:avLst>
              <a:gd name="adj1" fmla="val -1058"/>
              <a:gd name="adj2" fmla="val 4223"/>
              <a:gd name="adj3" fmla="val -69273"/>
              <a:gd name="adj4" fmla="val -10828"/>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en-US" altLang="ja-JP" sz="1100" dirty="0">
                <a:solidFill>
                  <a:schemeClr val="accent1">
                    <a:lumMod val="60000"/>
                    <a:lumOff val="40000"/>
                  </a:schemeClr>
                </a:solidFill>
              </a:rPr>
              <a:t>【</a:t>
            </a:r>
            <a:r>
              <a:rPr kumimoji="1" lang="ja-JP" altLang="en-US" sz="1100" dirty="0">
                <a:solidFill>
                  <a:schemeClr val="accent1">
                    <a:lumMod val="60000"/>
                    <a:lumOff val="40000"/>
                  </a:schemeClr>
                </a:solidFill>
              </a:rPr>
              <a:t>確認中</a:t>
            </a:r>
            <a:r>
              <a:rPr kumimoji="1" lang="en-US" altLang="ja-JP" sz="1100" dirty="0">
                <a:solidFill>
                  <a:schemeClr val="accent1">
                    <a:lumMod val="60000"/>
                    <a:lumOff val="40000"/>
                  </a:schemeClr>
                </a:solidFill>
              </a:rPr>
              <a:t>】</a:t>
            </a:r>
          </a:p>
          <a:p>
            <a:r>
              <a:rPr kumimoji="1" lang="ja-JP" altLang="en-US" sz="1100" dirty="0">
                <a:solidFill>
                  <a:schemeClr val="accent1">
                    <a:lumMod val="60000"/>
                    <a:lumOff val="40000"/>
                  </a:schemeClr>
                </a:solidFill>
              </a:rPr>
              <a:t>フレームの下を掴んで広げるとスクロールバーをなくすことができる</a:t>
            </a:r>
            <a:endParaRPr kumimoji="1" lang="en-US" altLang="ja-JP" sz="1100" dirty="0">
              <a:solidFill>
                <a:schemeClr val="accent1">
                  <a:lumMod val="60000"/>
                  <a:lumOff val="40000"/>
                </a:schemeClr>
              </a:solidFill>
            </a:endParaRPr>
          </a:p>
        </p:txBody>
      </p:sp>
    </p:spTree>
    <p:extLst>
      <p:ext uri="{BB962C8B-B14F-4D97-AF65-F5344CB8AC3E}">
        <p14:creationId xmlns:p14="http://schemas.microsoft.com/office/powerpoint/2010/main" val="130977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4B0EB1C8-8D15-914C-2A09-1D5911643FC0}"/>
              </a:ext>
            </a:extLst>
          </p:cNvPr>
          <p:cNvPicPr>
            <a:picLocks noChangeAspect="1"/>
          </p:cNvPicPr>
          <p:nvPr/>
        </p:nvPicPr>
        <p:blipFill>
          <a:blip r:embed="rId2"/>
          <a:stretch>
            <a:fillRect/>
          </a:stretch>
        </p:blipFill>
        <p:spPr>
          <a:xfrm>
            <a:off x="344488" y="3068960"/>
            <a:ext cx="4036222" cy="2808312"/>
          </a:xfrm>
          <a:prstGeom prst="rect">
            <a:avLst/>
          </a:prstGeom>
        </p:spPr>
      </p:pic>
      <p:pic>
        <p:nvPicPr>
          <p:cNvPr id="29" name="図 28">
            <a:extLst>
              <a:ext uri="{FF2B5EF4-FFF2-40B4-BE49-F238E27FC236}">
                <a16:creationId xmlns:a16="http://schemas.microsoft.com/office/drawing/2014/main" id="{94DD4A62-C97E-4BE3-39C8-F1D9D73227D9}"/>
              </a:ext>
            </a:extLst>
          </p:cNvPr>
          <p:cNvPicPr>
            <a:picLocks noChangeAspect="1"/>
          </p:cNvPicPr>
          <p:nvPr/>
        </p:nvPicPr>
        <p:blipFill>
          <a:blip r:embed="rId3"/>
          <a:stretch>
            <a:fillRect/>
          </a:stretch>
        </p:blipFill>
        <p:spPr>
          <a:xfrm>
            <a:off x="5076723" y="3083068"/>
            <a:ext cx="1799456" cy="1799456"/>
          </a:xfrm>
          <a:prstGeom prst="rect">
            <a:avLst/>
          </a:prstGeom>
        </p:spPr>
      </p:pic>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サムネイル表示機能（</a:t>
            </a:r>
            <a:r>
              <a:rPr lang="ja-JP" altLang="en-US" sz="1800" dirty="0">
                <a:latin typeface="+mn-lt"/>
                <a:ea typeface="+mn-ea"/>
              </a:rPr>
              <a:t>サムネイル表示</a:t>
            </a:r>
            <a:r>
              <a:rPr lang="ja-JP" altLang="en-US" sz="1800" u="none" strike="noStrike" dirty="0">
                <a:effectLst/>
                <a:latin typeface="+mn-lt"/>
                <a:ea typeface="+mn-ea"/>
              </a:rPr>
              <a:t>画面仕様）</a:t>
            </a:r>
            <a:endParaRPr kumimoji="1" lang="ja-JP" altLang="en-US" dirty="0"/>
          </a:p>
        </p:txBody>
      </p:sp>
      <p:sp>
        <p:nvSpPr>
          <p:cNvPr id="28" name="コンテンツ プレースホルダー 2">
            <a:extLst>
              <a:ext uri="{FF2B5EF4-FFF2-40B4-BE49-F238E27FC236}">
                <a16:creationId xmlns:a16="http://schemas.microsoft.com/office/drawing/2014/main" id="{24E3E470-6FA2-992B-F49E-3EBA2517789F}"/>
              </a:ext>
            </a:extLst>
          </p:cNvPr>
          <p:cNvSpPr>
            <a:spLocks noGrp="1"/>
          </p:cNvSpPr>
          <p:nvPr>
            <p:ph idx="1"/>
          </p:nvPr>
        </p:nvSpPr>
        <p:spPr>
          <a:xfrm>
            <a:off x="495300" y="836712"/>
            <a:ext cx="9282236" cy="5792613"/>
          </a:xfrm>
        </p:spPr>
        <p:txBody>
          <a:bodyPr/>
          <a:lstStyle/>
          <a:p>
            <a:pPr>
              <a:lnSpc>
                <a:spcPct val="150000"/>
              </a:lnSpc>
              <a:spcBef>
                <a:spcPts val="0"/>
              </a:spcBef>
              <a:spcAft>
                <a:spcPts val="0"/>
              </a:spcAft>
              <a:buFont typeface="Wingdings" panose="05000000000000000000" pitchFamily="2" charset="2"/>
              <a:buChar char="n"/>
            </a:pPr>
            <a:r>
              <a:rPr lang="ja-JP" altLang="en-US" sz="1600" dirty="0">
                <a:latin typeface="+mn-ea"/>
              </a:rPr>
              <a:t>サムネイル表示枠の仕様</a:t>
            </a:r>
            <a:endParaRPr lang="en-US" altLang="ja-JP" sz="160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サムネイルの大中小の大きさは、サムネイルの表示時のサイズで決定します。</a:t>
            </a:r>
            <a:endParaRPr lang="en-US" altLang="ja-JP" sz="1050" dirty="0">
              <a:latin typeface="+mn-ea"/>
            </a:endParaRPr>
          </a:p>
          <a:p>
            <a:pPr marL="800100" lvl="2" indent="0">
              <a:lnSpc>
                <a:spcPct val="150000"/>
              </a:lnSpc>
              <a:spcBef>
                <a:spcPts val="0"/>
              </a:spcBef>
              <a:spcAft>
                <a:spcPts val="0"/>
              </a:spcAft>
              <a:buNone/>
            </a:pPr>
            <a:r>
              <a:rPr lang="ja-JP" altLang="en-US" sz="1050" dirty="0">
                <a:latin typeface="+mn-ea"/>
              </a:rPr>
              <a:t>大中小のサイズは、大：</a:t>
            </a:r>
            <a:r>
              <a:rPr lang="en-US" altLang="ja-JP" sz="1050" dirty="0">
                <a:latin typeface="+mn-ea"/>
              </a:rPr>
              <a:t>300Pixel</a:t>
            </a:r>
            <a:r>
              <a:rPr lang="ja-JP" altLang="en-US" sz="1050" dirty="0">
                <a:latin typeface="+mn-ea"/>
              </a:rPr>
              <a:t>、中：</a:t>
            </a:r>
            <a:r>
              <a:rPr lang="en-US" altLang="ja-JP" sz="1050" dirty="0">
                <a:latin typeface="+mn-ea"/>
              </a:rPr>
              <a:t>250Pixel</a:t>
            </a:r>
            <a:r>
              <a:rPr lang="ja-JP" altLang="en-US" sz="1050" dirty="0">
                <a:latin typeface="+mn-ea"/>
              </a:rPr>
              <a:t>、小：</a:t>
            </a:r>
            <a:r>
              <a:rPr lang="en-US" altLang="ja-JP" sz="1050" dirty="0">
                <a:latin typeface="+mn-ea"/>
              </a:rPr>
              <a:t>200Pixel </a:t>
            </a:r>
            <a:r>
              <a:rPr lang="ja-JP" altLang="en-US" sz="1050" dirty="0">
                <a:latin typeface="+mn-ea"/>
              </a:rPr>
              <a:t>とします。（表示サイズを変更するだけなので本番までに調整します）</a:t>
            </a:r>
            <a:endParaRPr lang="en-US" altLang="ja-JP" sz="105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各サムネイルには、チェックボックスと図番を配置します。</a:t>
            </a:r>
            <a:endParaRPr lang="en-US" altLang="ja-JP" sz="105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図番には、</a:t>
            </a:r>
            <a:r>
              <a:rPr lang="en-US" altLang="ja-JP" sz="1050" dirty="0">
                <a:latin typeface="+mn-ea"/>
              </a:rPr>
              <a:t>DL</a:t>
            </a:r>
            <a:r>
              <a:rPr lang="ja-JP" altLang="en-US" sz="1050" dirty="0">
                <a:latin typeface="+mn-ea"/>
              </a:rPr>
              <a:t>用のハイパーリンクやバルーン表示をします。（リスト表示と同一仕様）</a:t>
            </a:r>
            <a:endParaRPr lang="en-US" altLang="ja-JP" sz="105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サムネイル画像をクリックすると図番のハイパーリンク同様に図面が</a:t>
            </a:r>
            <a:r>
              <a:rPr lang="en-US" altLang="ja-JP" sz="1050" dirty="0">
                <a:latin typeface="+mn-ea"/>
              </a:rPr>
              <a:t>DL</a:t>
            </a:r>
            <a:r>
              <a:rPr lang="ja-JP" altLang="en-US" sz="1050" dirty="0">
                <a:latin typeface="+mn-ea"/>
              </a:rPr>
              <a:t>及びバルーン表示（確認中）がされます。</a:t>
            </a:r>
            <a:endParaRPr lang="en-US" altLang="ja-JP" sz="105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参照権限のない図面のサムネイル画像には　　　マークを表示し、図番へのハイパーリンクは付きません。</a:t>
            </a:r>
            <a:endParaRPr lang="en-US" altLang="ja-JP" sz="1050" dirty="0">
              <a:latin typeface="+mn-ea"/>
            </a:endParaRPr>
          </a:p>
          <a:p>
            <a:pPr marL="571500" lvl="1" indent="-171450">
              <a:lnSpc>
                <a:spcPct val="150000"/>
              </a:lnSpc>
              <a:spcBef>
                <a:spcPts val="0"/>
              </a:spcBef>
              <a:spcAft>
                <a:spcPts val="0"/>
              </a:spcAft>
              <a:buFont typeface="Wingdings" panose="05000000000000000000" pitchFamily="2" charset="2"/>
              <a:buChar char="n"/>
            </a:pPr>
            <a:r>
              <a:rPr lang="ja-JP" altLang="en-US" sz="1050" dirty="0">
                <a:latin typeface="+mn-ea"/>
              </a:rPr>
              <a:t>サムネイル画像が存在しない場合は、</a:t>
            </a:r>
            <a:r>
              <a:rPr lang="en-US" altLang="ja-JP" sz="1050" dirty="0">
                <a:latin typeface="+mn-ea"/>
              </a:rPr>
              <a:t>×</a:t>
            </a:r>
            <a:r>
              <a:rPr lang="ja-JP" altLang="en-US" sz="1050" dirty="0">
                <a:latin typeface="+mn-ea"/>
              </a:rPr>
              <a:t>マークを表示します。</a:t>
            </a:r>
            <a:endParaRPr lang="en-US" altLang="ja-JP" sz="1050" dirty="0">
              <a:latin typeface="+mn-ea"/>
            </a:endParaRPr>
          </a:p>
        </p:txBody>
      </p:sp>
      <p:sp>
        <p:nvSpPr>
          <p:cNvPr id="10" name="四角形: 角を丸くする 9">
            <a:extLst>
              <a:ext uri="{FF2B5EF4-FFF2-40B4-BE49-F238E27FC236}">
                <a16:creationId xmlns:a16="http://schemas.microsoft.com/office/drawing/2014/main" id="{23847097-72B5-8324-475D-203C091CA092}"/>
              </a:ext>
            </a:extLst>
          </p:cNvPr>
          <p:cNvSpPr/>
          <p:nvPr/>
        </p:nvSpPr>
        <p:spPr>
          <a:xfrm>
            <a:off x="344488" y="3712275"/>
            <a:ext cx="1018948" cy="108487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A49D8AF8-8D4F-E520-AC1F-78FD543DE9CC}"/>
              </a:ext>
            </a:extLst>
          </p:cNvPr>
          <p:cNvCxnSpPr>
            <a:cxnSpLocks/>
          </p:cNvCxnSpPr>
          <p:nvPr/>
        </p:nvCxnSpPr>
        <p:spPr>
          <a:xfrm flipV="1">
            <a:off x="495300" y="3100158"/>
            <a:ext cx="4581423" cy="60929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8A004BA1-A328-74EE-1A40-44CA29B418FC}"/>
              </a:ext>
            </a:extLst>
          </p:cNvPr>
          <p:cNvCxnSpPr>
            <a:cxnSpLocks/>
          </p:cNvCxnSpPr>
          <p:nvPr/>
        </p:nvCxnSpPr>
        <p:spPr>
          <a:xfrm>
            <a:off x="495300" y="4797152"/>
            <a:ext cx="4581423" cy="8537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18" name="吹き出し: 線 17">
            <a:extLst>
              <a:ext uri="{FF2B5EF4-FFF2-40B4-BE49-F238E27FC236}">
                <a16:creationId xmlns:a16="http://schemas.microsoft.com/office/drawing/2014/main" id="{98598963-143F-CF43-79D7-AEBAC8BF17F7}"/>
              </a:ext>
            </a:extLst>
          </p:cNvPr>
          <p:cNvSpPr/>
          <p:nvPr/>
        </p:nvSpPr>
        <p:spPr>
          <a:xfrm>
            <a:off x="6288863" y="5133064"/>
            <a:ext cx="2297460" cy="312160"/>
          </a:xfrm>
          <a:prstGeom prst="borderCallout1">
            <a:avLst>
              <a:gd name="adj1" fmla="val 42599"/>
              <a:gd name="adj2" fmla="val -1020"/>
              <a:gd name="adj3" fmla="val -147874"/>
              <a:gd name="adj4" fmla="val -28721"/>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dirty="0"/>
              <a:t>図面選択用のチェックボックス</a:t>
            </a:r>
          </a:p>
        </p:txBody>
      </p:sp>
      <p:sp>
        <p:nvSpPr>
          <p:cNvPr id="19" name="吹き出し: 線 18">
            <a:extLst>
              <a:ext uri="{FF2B5EF4-FFF2-40B4-BE49-F238E27FC236}">
                <a16:creationId xmlns:a16="http://schemas.microsoft.com/office/drawing/2014/main" id="{043F27F6-0F0E-2003-B9A4-AC0271E6549E}"/>
              </a:ext>
            </a:extLst>
          </p:cNvPr>
          <p:cNvSpPr/>
          <p:nvPr/>
        </p:nvSpPr>
        <p:spPr>
          <a:xfrm>
            <a:off x="6773397" y="3693668"/>
            <a:ext cx="3076147" cy="850702"/>
          </a:xfrm>
          <a:prstGeom prst="borderCallout1">
            <a:avLst>
              <a:gd name="adj1" fmla="val 42599"/>
              <a:gd name="adj2" fmla="val -1020"/>
              <a:gd name="adj3" fmla="val 99283"/>
              <a:gd name="adj4" fmla="val -27929"/>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100" dirty="0">
                <a:solidFill>
                  <a:schemeClr val="bg1"/>
                </a:solidFill>
              </a:rPr>
              <a:t>図番を表示するテキスト</a:t>
            </a:r>
            <a:endParaRPr kumimoji="1" lang="en-US" altLang="ja-JP" sz="1100" dirty="0">
              <a:solidFill>
                <a:schemeClr val="bg1"/>
              </a:solidFill>
            </a:endParaRPr>
          </a:p>
          <a:p>
            <a:pPr marL="449263" lvl="1" indent="-269875"/>
            <a:r>
              <a:rPr lang="ja-JP" altLang="en-US" sz="1050" dirty="0">
                <a:solidFill>
                  <a:schemeClr val="bg1"/>
                </a:solidFill>
              </a:rPr>
              <a:t>以下の機能は、リスト表示と同一仕様</a:t>
            </a:r>
            <a:endParaRPr lang="en-US" altLang="ja-JP" sz="1050" dirty="0">
              <a:solidFill>
                <a:schemeClr val="bg1"/>
              </a:solidFill>
            </a:endParaRPr>
          </a:p>
          <a:p>
            <a:pPr marL="449263" lvl="1" indent="-269875">
              <a:buFont typeface="Wingdings" panose="05000000000000000000" pitchFamily="2" charset="2"/>
              <a:buChar char="l"/>
            </a:pPr>
            <a:r>
              <a:rPr kumimoji="1" lang="ja-JP" altLang="en-US" sz="1050" dirty="0">
                <a:solidFill>
                  <a:schemeClr val="bg1"/>
                </a:solidFill>
              </a:rPr>
              <a:t>参照可能図への</a:t>
            </a:r>
            <a:r>
              <a:rPr kumimoji="1" lang="en-US" altLang="ja-JP" sz="1050" dirty="0">
                <a:solidFill>
                  <a:schemeClr val="bg1"/>
                </a:solidFill>
              </a:rPr>
              <a:t>DL</a:t>
            </a:r>
            <a:r>
              <a:rPr kumimoji="1" lang="ja-JP" altLang="en-US" sz="1050" dirty="0">
                <a:solidFill>
                  <a:schemeClr val="bg1"/>
                </a:solidFill>
              </a:rPr>
              <a:t>用のハイパーリンク</a:t>
            </a:r>
            <a:endParaRPr lang="en-US" altLang="ja-JP" sz="1050" dirty="0">
              <a:solidFill>
                <a:schemeClr val="bg1"/>
              </a:solidFill>
            </a:endParaRPr>
          </a:p>
          <a:p>
            <a:pPr marL="449263" lvl="1" indent="-269875">
              <a:buFont typeface="Wingdings" panose="05000000000000000000" pitchFamily="2" charset="2"/>
              <a:buChar char="l"/>
            </a:pPr>
            <a:r>
              <a:rPr lang="ja-JP" altLang="en-US" sz="1050" dirty="0">
                <a:solidFill>
                  <a:schemeClr val="bg1"/>
                </a:solidFill>
              </a:rPr>
              <a:t>マウスオーバでバルーン表示</a:t>
            </a:r>
            <a:endParaRPr lang="en-US" altLang="ja-JP" dirty="0">
              <a:solidFill>
                <a:schemeClr val="bg1"/>
              </a:solidFill>
            </a:endParaRPr>
          </a:p>
        </p:txBody>
      </p:sp>
      <p:sp>
        <p:nvSpPr>
          <p:cNvPr id="20" name="吹き出し: 線 19">
            <a:extLst>
              <a:ext uri="{FF2B5EF4-FFF2-40B4-BE49-F238E27FC236}">
                <a16:creationId xmlns:a16="http://schemas.microsoft.com/office/drawing/2014/main" id="{03DA464B-152C-21E2-E1DD-60F911E161F7}"/>
              </a:ext>
            </a:extLst>
          </p:cNvPr>
          <p:cNvSpPr/>
          <p:nvPr/>
        </p:nvSpPr>
        <p:spPr>
          <a:xfrm>
            <a:off x="6681193" y="2636912"/>
            <a:ext cx="3168352" cy="840757"/>
          </a:xfrm>
          <a:prstGeom prst="borderCallout1">
            <a:avLst>
              <a:gd name="adj1" fmla="val 42599"/>
              <a:gd name="adj2" fmla="val -1020"/>
              <a:gd name="adj3" fmla="val 96955"/>
              <a:gd name="adj4" fmla="val -31804"/>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100" dirty="0">
                <a:solidFill>
                  <a:schemeClr val="bg1"/>
                </a:solidFill>
                <a:highlight>
                  <a:srgbClr val="3399FF"/>
                </a:highlight>
              </a:rPr>
              <a:t>サムネイル画像を表示</a:t>
            </a:r>
            <a:endParaRPr kumimoji="1" lang="en-US" altLang="ja-JP" sz="1100" dirty="0">
              <a:solidFill>
                <a:schemeClr val="bg1"/>
              </a:solidFill>
              <a:highlight>
                <a:srgbClr val="3399FF"/>
              </a:highlight>
            </a:endParaRPr>
          </a:p>
          <a:p>
            <a:pPr marL="449263" lvl="1" indent="-269875"/>
            <a:r>
              <a:rPr lang="ja-JP" altLang="en-US" sz="1100" dirty="0">
                <a:solidFill>
                  <a:schemeClr val="bg1"/>
                </a:solidFill>
                <a:highlight>
                  <a:srgbClr val="3399FF"/>
                </a:highlight>
              </a:rPr>
              <a:t>以下の機能は、リスト表示と同一仕様</a:t>
            </a:r>
            <a:endParaRPr lang="en-US" altLang="ja-JP" sz="1100" dirty="0">
              <a:solidFill>
                <a:schemeClr val="bg1"/>
              </a:solidFill>
              <a:highlight>
                <a:srgbClr val="3399FF"/>
              </a:highlight>
            </a:endParaRPr>
          </a:p>
          <a:p>
            <a:pPr marL="449263" lvl="1" indent="-269875">
              <a:buFont typeface="Wingdings" panose="05000000000000000000" pitchFamily="2" charset="2"/>
              <a:buChar char="l"/>
            </a:pPr>
            <a:r>
              <a:rPr kumimoji="1" lang="ja-JP" altLang="en-US" sz="1100" dirty="0">
                <a:solidFill>
                  <a:schemeClr val="bg1"/>
                </a:solidFill>
                <a:highlight>
                  <a:srgbClr val="3399FF"/>
                </a:highlight>
              </a:rPr>
              <a:t>参照可能図への</a:t>
            </a:r>
            <a:r>
              <a:rPr kumimoji="1" lang="en-US" altLang="ja-JP" sz="1100" dirty="0">
                <a:solidFill>
                  <a:schemeClr val="bg1"/>
                </a:solidFill>
                <a:highlight>
                  <a:srgbClr val="3399FF"/>
                </a:highlight>
              </a:rPr>
              <a:t>DL</a:t>
            </a:r>
            <a:r>
              <a:rPr kumimoji="1" lang="ja-JP" altLang="en-US" sz="1100" dirty="0">
                <a:solidFill>
                  <a:schemeClr val="bg1"/>
                </a:solidFill>
                <a:highlight>
                  <a:srgbClr val="3399FF"/>
                </a:highlight>
              </a:rPr>
              <a:t>用のハイパーリンク</a:t>
            </a:r>
            <a:endParaRPr lang="en-US" altLang="ja-JP" sz="1100" dirty="0">
              <a:solidFill>
                <a:schemeClr val="bg1"/>
              </a:solidFill>
              <a:highlight>
                <a:srgbClr val="3399FF"/>
              </a:highlight>
            </a:endParaRPr>
          </a:p>
          <a:p>
            <a:pPr marL="449263" lvl="1" indent="-269875">
              <a:buFont typeface="Wingdings" panose="05000000000000000000" pitchFamily="2" charset="2"/>
              <a:buChar char="l"/>
            </a:pPr>
            <a:r>
              <a:rPr lang="ja-JP" altLang="en-US" sz="1100" dirty="0">
                <a:solidFill>
                  <a:schemeClr val="accent1">
                    <a:lumMod val="60000"/>
                    <a:lumOff val="40000"/>
                  </a:schemeClr>
                </a:solidFill>
                <a:highlight>
                  <a:srgbClr val="3399FF"/>
                </a:highlight>
              </a:rPr>
              <a:t>マウスオーバでバルーン表示（確認中）</a:t>
            </a:r>
            <a:endParaRPr lang="en-US" altLang="ja-JP" dirty="0">
              <a:solidFill>
                <a:schemeClr val="accent1">
                  <a:lumMod val="60000"/>
                  <a:lumOff val="40000"/>
                </a:schemeClr>
              </a:solidFill>
              <a:highlight>
                <a:srgbClr val="3399FF"/>
              </a:highlight>
            </a:endParaRPr>
          </a:p>
        </p:txBody>
      </p:sp>
      <p:sp>
        <p:nvSpPr>
          <p:cNvPr id="30" name="吹き出し: 線 29">
            <a:extLst>
              <a:ext uri="{FF2B5EF4-FFF2-40B4-BE49-F238E27FC236}">
                <a16:creationId xmlns:a16="http://schemas.microsoft.com/office/drawing/2014/main" id="{68DD70BA-3071-C1C1-A102-6E1B0B38B755}"/>
              </a:ext>
            </a:extLst>
          </p:cNvPr>
          <p:cNvSpPr/>
          <p:nvPr/>
        </p:nvSpPr>
        <p:spPr>
          <a:xfrm>
            <a:off x="4405974" y="5779542"/>
            <a:ext cx="3355338" cy="570298"/>
          </a:xfrm>
          <a:prstGeom prst="borderCallout1">
            <a:avLst>
              <a:gd name="adj1" fmla="val 42599"/>
              <a:gd name="adj2" fmla="val -1020"/>
              <a:gd name="adj3" fmla="val -102239"/>
              <a:gd name="adj4" fmla="val -33226"/>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050" dirty="0">
                <a:solidFill>
                  <a:schemeClr val="bg1"/>
                </a:solidFill>
              </a:rPr>
              <a:t>サムネイル画像がない場合の表示</a:t>
            </a:r>
            <a:endParaRPr kumimoji="1" lang="en-US" altLang="ja-JP" sz="1050" dirty="0">
              <a:solidFill>
                <a:schemeClr val="bg1"/>
              </a:solidFill>
            </a:endParaRPr>
          </a:p>
          <a:p>
            <a:r>
              <a:rPr lang="ja-JP" altLang="en-US" sz="1050" dirty="0">
                <a:solidFill>
                  <a:schemeClr val="bg1"/>
                </a:solidFill>
              </a:rPr>
              <a:t>　</a:t>
            </a:r>
            <a:r>
              <a:rPr lang="en-US" altLang="ja-JP" sz="1000" dirty="0">
                <a:solidFill>
                  <a:schemeClr val="bg1"/>
                </a:solidFill>
              </a:rPr>
              <a:t>×</a:t>
            </a:r>
            <a:r>
              <a:rPr lang="ja-JP" altLang="en-US" sz="1000" dirty="0">
                <a:solidFill>
                  <a:schemeClr val="bg1"/>
                </a:solidFill>
              </a:rPr>
              <a:t>マークの表示</a:t>
            </a:r>
            <a:endParaRPr lang="en-US" altLang="ja-JP" sz="1000" dirty="0">
              <a:solidFill>
                <a:schemeClr val="bg1"/>
              </a:solidFill>
            </a:endParaRPr>
          </a:p>
          <a:p>
            <a:r>
              <a:rPr kumimoji="1" lang="ja-JP" altLang="en-US" sz="1000" dirty="0">
                <a:solidFill>
                  <a:schemeClr val="bg1"/>
                </a:solidFill>
              </a:rPr>
              <a:t>　図番へのハイパーリンクは有効（参照権限による）</a:t>
            </a:r>
            <a:endParaRPr kumimoji="1" lang="ja-JP" altLang="en-US" sz="1050" dirty="0">
              <a:solidFill>
                <a:schemeClr val="bg1"/>
              </a:solidFill>
            </a:endParaRPr>
          </a:p>
        </p:txBody>
      </p:sp>
      <p:pic>
        <p:nvPicPr>
          <p:cNvPr id="6" name="図 5">
            <a:extLst>
              <a:ext uri="{FF2B5EF4-FFF2-40B4-BE49-F238E27FC236}">
                <a16:creationId xmlns:a16="http://schemas.microsoft.com/office/drawing/2014/main" id="{8E00CE12-C00E-4107-C4BA-D3DF83E4B777}"/>
              </a:ext>
            </a:extLst>
          </p:cNvPr>
          <p:cNvPicPr>
            <a:picLocks noChangeAspect="1"/>
          </p:cNvPicPr>
          <p:nvPr/>
        </p:nvPicPr>
        <p:blipFill>
          <a:blip r:embed="rId4"/>
          <a:stretch>
            <a:fillRect/>
          </a:stretch>
        </p:blipFill>
        <p:spPr>
          <a:xfrm>
            <a:off x="3764086" y="2457792"/>
            <a:ext cx="234181" cy="234181"/>
          </a:xfrm>
          <a:prstGeom prst="rect">
            <a:avLst/>
          </a:prstGeom>
        </p:spPr>
      </p:pic>
      <p:pic>
        <p:nvPicPr>
          <p:cNvPr id="45" name="図 44">
            <a:extLst>
              <a:ext uri="{FF2B5EF4-FFF2-40B4-BE49-F238E27FC236}">
                <a16:creationId xmlns:a16="http://schemas.microsoft.com/office/drawing/2014/main" id="{09F5798C-F53F-09CD-EE74-AE4856C7248D}"/>
              </a:ext>
            </a:extLst>
          </p:cNvPr>
          <p:cNvPicPr>
            <a:picLocks noChangeAspect="1"/>
          </p:cNvPicPr>
          <p:nvPr/>
        </p:nvPicPr>
        <p:blipFill>
          <a:blip r:embed="rId5"/>
          <a:stretch>
            <a:fillRect/>
          </a:stretch>
        </p:blipFill>
        <p:spPr>
          <a:xfrm>
            <a:off x="6148664" y="4679992"/>
            <a:ext cx="1041678" cy="160753"/>
          </a:xfrm>
          <a:prstGeom prst="rect">
            <a:avLst/>
          </a:prstGeom>
        </p:spPr>
      </p:pic>
      <p:sp>
        <p:nvSpPr>
          <p:cNvPr id="3" name="吹き出し: 線 2">
            <a:extLst>
              <a:ext uri="{FF2B5EF4-FFF2-40B4-BE49-F238E27FC236}">
                <a16:creationId xmlns:a16="http://schemas.microsoft.com/office/drawing/2014/main" id="{34E4961C-F9DC-ECF1-1A10-7C8170834891}"/>
              </a:ext>
            </a:extLst>
          </p:cNvPr>
          <p:cNvSpPr/>
          <p:nvPr/>
        </p:nvSpPr>
        <p:spPr>
          <a:xfrm>
            <a:off x="1784648" y="6195364"/>
            <a:ext cx="2088232" cy="551770"/>
          </a:xfrm>
          <a:prstGeom prst="borderCallout1">
            <a:avLst>
              <a:gd name="adj1" fmla="val 42599"/>
              <a:gd name="adj2" fmla="val -1020"/>
              <a:gd name="adj3" fmla="val -131307"/>
              <a:gd name="adj4" fmla="val -33995"/>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050" dirty="0">
                <a:solidFill>
                  <a:schemeClr val="bg1"/>
                </a:solidFill>
              </a:rPr>
              <a:t>参照権限のない図面の場合</a:t>
            </a:r>
            <a:endParaRPr kumimoji="1" lang="en-US" altLang="ja-JP" sz="1050" dirty="0">
              <a:solidFill>
                <a:schemeClr val="bg1"/>
              </a:solidFill>
            </a:endParaRPr>
          </a:p>
          <a:p>
            <a:r>
              <a:rPr lang="ja-JP" altLang="en-US" sz="1000" dirty="0">
                <a:solidFill>
                  <a:schemeClr val="bg1"/>
                </a:solidFill>
              </a:rPr>
              <a:t>　禁止マークの表示</a:t>
            </a:r>
            <a:endParaRPr lang="en-US" altLang="ja-JP" sz="1000" dirty="0">
              <a:solidFill>
                <a:schemeClr val="bg1"/>
              </a:solidFill>
            </a:endParaRPr>
          </a:p>
          <a:p>
            <a:r>
              <a:rPr kumimoji="1" lang="ja-JP" altLang="en-US" sz="1000" dirty="0">
                <a:solidFill>
                  <a:schemeClr val="bg1"/>
                </a:solidFill>
              </a:rPr>
              <a:t>　図番へのハイパーリンクなし</a:t>
            </a:r>
          </a:p>
        </p:txBody>
      </p:sp>
    </p:spTree>
    <p:extLst>
      <p:ext uri="{BB962C8B-B14F-4D97-AF65-F5344CB8AC3E}">
        <p14:creationId xmlns:p14="http://schemas.microsoft.com/office/powerpoint/2010/main" val="321248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049E2E-7D8C-62D8-3CD7-EA485FF2AF73}"/>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DFC9683C-DB7A-3142-0C42-04EF4A5F644C}"/>
              </a:ext>
            </a:extLst>
          </p:cNvPr>
          <p:cNvSpPr>
            <a:spLocks noGrp="1"/>
          </p:cNvSpPr>
          <p:nvPr>
            <p:ph idx="1"/>
          </p:nvPr>
        </p:nvSpPr>
        <p:spPr/>
        <p:txBody>
          <a:bodyPr/>
          <a:lstStyle/>
          <a:p>
            <a:r>
              <a:rPr kumimoji="1" lang="ja-JP" altLang="en-US" dirty="0"/>
              <a:t>仕様最終確認</a:t>
            </a:r>
            <a:endParaRPr kumimoji="1" lang="en-US" altLang="ja-JP" dirty="0"/>
          </a:p>
          <a:p>
            <a:pPr lvl="1"/>
            <a:r>
              <a:rPr lang="ja-JP" altLang="en-US" dirty="0"/>
              <a:t>打合せ結果のまとめ（</a:t>
            </a:r>
            <a:r>
              <a:rPr lang="en-US" altLang="ja-JP" dirty="0"/>
              <a:t>ER</a:t>
            </a:r>
            <a:r>
              <a:rPr lang="ja-JP" altLang="en-US" dirty="0"/>
              <a:t>田中）</a:t>
            </a:r>
            <a:endParaRPr lang="en-US" altLang="ja-JP" dirty="0"/>
          </a:p>
          <a:p>
            <a:pPr marL="0" indent="0">
              <a:buNone/>
            </a:pPr>
            <a:endParaRPr lang="en-US" altLang="ja-JP" dirty="0"/>
          </a:p>
          <a:p>
            <a:r>
              <a:rPr lang="ja-JP" altLang="en-US" dirty="0"/>
              <a:t>課題管理表確認</a:t>
            </a:r>
            <a:endParaRPr lang="en-US" altLang="ja-JP" dirty="0"/>
          </a:p>
          <a:p>
            <a:pPr lvl="1"/>
            <a:r>
              <a:rPr lang="ja-JP" altLang="en-US" dirty="0"/>
              <a:t>課題管理表にて確認（</a:t>
            </a:r>
            <a:r>
              <a:rPr lang="en-US" altLang="ja-JP" dirty="0"/>
              <a:t>CPPS</a:t>
            </a:r>
            <a:r>
              <a:rPr lang="ja-JP" altLang="en-US" dirty="0"/>
              <a:t>南）</a:t>
            </a:r>
            <a:endParaRPr lang="en-US" altLang="ja-JP" dirty="0"/>
          </a:p>
          <a:p>
            <a:endParaRPr kumimoji="1" lang="en-US" altLang="ja-JP" dirty="0"/>
          </a:p>
          <a:p>
            <a:r>
              <a:rPr lang="ja-JP" altLang="en-US" dirty="0"/>
              <a:t>アクションアイテム確認</a:t>
            </a:r>
            <a:endParaRPr lang="en-US" altLang="ja-JP" dirty="0"/>
          </a:p>
          <a:p>
            <a:pPr lvl="1"/>
            <a:r>
              <a:rPr kumimoji="1" lang="ja-JP" altLang="en-US" dirty="0"/>
              <a:t>課題管理表へ記載するアクションアイテムの確認（</a:t>
            </a:r>
            <a:r>
              <a:rPr kumimoji="1" lang="en-US" altLang="ja-JP" dirty="0"/>
              <a:t>CPPS</a:t>
            </a:r>
            <a:r>
              <a:rPr kumimoji="1" lang="ja-JP" altLang="en-US" dirty="0"/>
              <a:t>南）</a:t>
            </a:r>
          </a:p>
        </p:txBody>
      </p:sp>
    </p:spTree>
    <p:extLst>
      <p:ext uri="{BB962C8B-B14F-4D97-AF65-F5344CB8AC3E}">
        <p14:creationId xmlns:p14="http://schemas.microsoft.com/office/powerpoint/2010/main" val="296584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a:t>
            </a:r>
            <a:r>
              <a:rPr lang="ja-JP" altLang="en-US" dirty="0">
                <a:latin typeface="+mn-lt"/>
                <a:ea typeface="+mn-ea"/>
              </a:rPr>
              <a:t>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dirty="0">
                <a:latin typeface="+mn-lt"/>
                <a:ea typeface="+mn-ea"/>
              </a:rPr>
              <a:t>サムネイルサイズ</a:t>
            </a:r>
            <a:r>
              <a:rPr lang="ja-JP" altLang="en-US" sz="2000" u="none" strike="noStrike" dirty="0">
                <a:effectLst/>
                <a:latin typeface="+mn-lt"/>
                <a:ea typeface="+mn-ea"/>
              </a:rPr>
              <a:t>の保持</a:t>
            </a:r>
            <a:r>
              <a:rPr lang="ja-JP" altLang="en-US" dirty="0">
                <a:latin typeface="+mn-lt"/>
                <a:ea typeface="+mn-ea"/>
              </a:rPr>
              <a:t>・その他</a:t>
            </a:r>
            <a:endParaRPr kumimoji="1" lang="ja-JP" altLang="en-US" dirty="0"/>
          </a:p>
        </p:txBody>
      </p:sp>
      <p:sp>
        <p:nvSpPr>
          <p:cNvPr id="6" name="コンテンツ プレースホルダー 2">
            <a:extLst>
              <a:ext uri="{FF2B5EF4-FFF2-40B4-BE49-F238E27FC236}">
                <a16:creationId xmlns:a16="http://schemas.microsoft.com/office/drawing/2014/main" id="{B7C84CA9-0F1D-6C74-9727-A9BC1035C382}"/>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u="none" strike="noStrike" dirty="0">
                <a:effectLst/>
                <a:latin typeface="Meiryo UI" panose="020B0604030504040204" pitchFamily="50" charset="-128"/>
                <a:ea typeface="Meiryo UI" panose="020B0604030504040204" pitchFamily="50" charset="-128"/>
              </a:rPr>
              <a:t>サムネイルサイズの保存・復元</a:t>
            </a:r>
            <a:endParaRPr lang="en-US" altLang="ja-JP" sz="1600" u="none" strike="noStrike" dirty="0">
              <a:effectLst/>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サムネイル表示画面のサムネイルサイズをユーザ管理マスタに項目追加し保存します。</a:t>
            </a: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u="none" strike="noStrike" dirty="0">
                <a:effectLst/>
                <a:latin typeface="Meiryo UI" panose="020B0604030504040204" pitchFamily="50" charset="-128"/>
                <a:ea typeface="Meiryo UI" panose="020B0604030504040204" pitchFamily="50" charset="-128"/>
              </a:rPr>
              <a:t>初期条件は</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M</a:t>
            </a:r>
            <a:r>
              <a:rPr lang="ja-JP" altLang="en-US" sz="1400" dirty="0">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（中サイズ）とします。</a:t>
            </a:r>
            <a:endParaRPr lang="en-US" altLang="ja-JP" sz="1400" u="none" strike="noStrike" dirty="0">
              <a:effectLst/>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初回</a:t>
            </a:r>
            <a:r>
              <a:rPr lang="ja-JP" altLang="en-US" sz="1400" u="none" strike="noStrike" dirty="0">
                <a:effectLst/>
                <a:latin typeface="Meiryo UI" panose="020B0604030504040204" pitchFamily="50" charset="-128"/>
                <a:ea typeface="Meiryo UI" panose="020B0604030504040204" pitchFamily="50" charset="-128"/>
              </a:rPr>
              <a:t>ログイン後は、終了時にサムネイルサイズの値でユーザ管理マスタを更新し、</a:t>
            </a:r>
            <a:br>
              <a:rPr lang="en-US" altLang="ja-JP"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次回ログイン時にその値で、サムネイル表示の選択値の復元処理を行ないます。</a:t>
            </a:r>
            <a:endParaRPr lang="en-US" altLang="ja-JP" sz="1400" u="none" strike="noStrike" dirty="0">
              <a:effectLst/>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ユーザ管理マスタ（</a:t>
            </a:r>
            <a:r>
              <a:rPr lang="en-US" altLang="ja-JP" sz="1400" dirty="0">
                <a:latin typeface="Meiryo UI" panose="020B0604030504040204" pitchFamily="50" charset="-128"/>
                <a:ea typeface="Meiryo UI" panose="020B0604030504040204" pitchFamily="50" charset="-128"/>
              </a:rPr>
              <a:t>USER_MASTER</a:t>
            </a:r>
            <a:r>
              <a:rPr lang="ja-JP" altLang="en-US" sz="1400" dirty="0">
                <a:latin typeface="Meiryo UI" panose="020B0604030504040204" pitchFamily="50" charset="-128"/>
                <a:ea typeface="Meiryo UI" panose="020B0604030504040204" pitchFamily="50" charset="-128"/>
              </a:rPr>
              <a:t>）に追加する項目は次の通りです。</a:t>
            </a: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a:spcBef>
                <a:spcPts val="0"/>
              </a:spcBef>
              <a:spcAft>
                <a:spcPts val="600"/>
              </a:spcAft>
              <a:buFont typeface="Wingdings" panose="05000000000000000000" pitchFamily="2" charset="2"/>
              <a:buChar char="n"/>
            </a:pPr>
            <a:r>
              <a:rPr lang="ja-JP" altLang="en-US" sz="1600" dirty="0">
                <a:latin typeface="Meiryo UI" panose="020B0604030504040204" pitchFamily="50" charset="-128"/>
                <a:ea typeface="Meiryo UI" panose="020B0604030504040204" pitchFamily="50" charset="-128"/>
              </a:rPr>
              <a:t>サムネイル画像のダウンロード</a:t>
            </a:r>
            <a:endParaRPr lang="en-US" altLang="ja-JP" sz="16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サムネイル表示を表示するとブラウザのキャッシュにサムネイル画像がダウンロードされます。</a:t>
            </a: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ダウンロードされる画像は、表示サイズに関係なく、サムネイルの元画像となります。</a:t>
            </a:r>
            <a:endParaRPr lang="en-US" altLang="ja-JP" sz="1400" dirty="0">
              <a:latin typeface="Meiryo UI" panose="020B0604030504040204" pitchFamily="50" charset="-128"/>
              <a:ea typeface="Meiryo UI" panose="020B0604030504040204" pitchFamily="50" charset="-128"/>
            </a:endParaRPr>
          </a:p>
          <a:p>
            <a:pPr>
              <a:spcBef>
                <a:spcPts val="0"/>
              </a:spcBef>
              <a:spcAft>
                <a:spcPts val="600"/>
              </a:spcAft>
              <a:buFont typeface="Wingdings" panose="05000000000000000000" pitchFamily="2" charset="2"/>
              <a:buChar char="n"/>
            </a:pPr>
            <a:r>
              <a:rPr lang="ja-JP" altLang="en-US" sz="1600" dirty="0">
                <a:latin typeface="Meiryo UI" panose="020B0604030504040204" pitchFamily="50" charset="-128"/>
                <a:ea typeface="Meiryo UI" panose="020B0604030504040204" pitchFamily="50" charset="-128"/>
              </a:rPr>
              <a:t>サムネイル表示時の横スクロールについて</a:t>
            </a:r>
            <a:endParaRPr lang="en-US" altLang="ja-JP" sz="16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ブラウザのウィンドサイズ変更で、サムネイズ画像が空きスペースに収まらない場合は、横スクロールなしで、横表示個数を動的に変更するようにします。</a:t>
            </a:r>
            <a:endParaRPr lang="en-US" altLang="ja-JP" sz="1400" dirty="0">
              <a:latin typeface="Meiryo UI" panose="020B0604030504040204" pitchFamily="50" charset="-128"/>
              <a:ea typeface="Meiryo UI" panose="020B0604030504040204" pitchFamily="50" charset="-128"/>
            </a:endParaRPr>
          </a:p>
          <a:p>
            <a:pPr marL="457200" lvl="1" indent="0">
              <a:spcBef>
                <a:spcPts val="0"/>
              </a:spcBef>
              <a:spcAft>
                <a:spcPts val="600"/>
              </a:spcAft>
              <a:buNone/>
            </a:pPr>
            <a:endParaRPr lang="en-US" altLang="ja-JP" sz="1400" u="none" strike="noStrike" dirty="0">
              <a:effectLst/>
              <a:latin typeface="Meiryo UI" panose="020B0604030504040204" pitchFamily="50" charset="-128"/>
              <a:ea typeface="Meiryo UI" panose="020B0604030504040204" pitchFamily="50" charset="-128"/>
            </a:endParaRPr>
          </a:p>
        </p:txBody>
      </p:sp>
      <p:graphicFrame>
        <p:nvGraphicFramePr>
          <p:cNvPr id="8" name="表 7">
            <a:extLst>
              <a:ext uri="{FF2B5EF4-FFF2-40B4-BE49-F238E27FC236}">
                <a16:creationId xmlns:a16="http://schemas.microsoft.com/office/drawing/2014/main" id="{9700539D-2558-7287-0B25-6D6503A21A09}"/>
              </a:ext>
            </a:extLst>
          </p:cNvPr>
          <p:cNvGraphicFramePr>
            <a:graphicFrameLocks noGrp="1"/>
          </p:cNvGraphicFramePr>
          <p:nvPr>
            <p:extLst>
              <p:ext uri="{D42A27DB-BD31-4B8C-83A1-F6EECF244321}">
                <p14:modId xmlns:p14="http://schemas.microsoft.com/office/powerpoint/2010/main" val="3767224694"/>
              </p:ext>
            </p:extLst>
          </p:nvPr>
        </p:nvGraphicFramePr>
        <p:xfrm>
          <a:off x="992560" y="2636912"/>
          <a:ext cx="8418140" cy="1664436"/>
        </p:xfrm>
        <a:graphic>
          <a:graphicData uri="http://schemas.openxmlformats.org/drawingml/2006/table">
            <a:tbl>
              <a:tblPr firstRow="1" bandRow="1">
                <a:tableStyleId>{7DF18680-E054-41AD-8BC1-D1AEF772440D}</a:tableStyleId>
              </a:tblPr>
              <a:tblGrid>
                <a:gridCol w="1368152">
                  <a:extLst>
                    <a:ext uri="{9D8B030D-6E8A-4147-A177-3AD203B41FA5}">
                      <a16:colId xmlns:a16="http://schemas.microsoft.com/office/drawing/2014/main" val="1746070756"/>
                    </a:ext>
                  </a:extLst>
                </a:gridCol>
                <a:gridCol w="1368152">
                  <a:extLst>
                    <a:ext uri="{9D8B030D-6E8A-4147-A177-3AD203B41FA5}">
                      <a16:colId xmlns:a16="http://schemas.microsoft.com/office/drawing/2014/main" val="1526005674"/>
                    </a:ext>
                  </a:extLst>
                </a:gridCol>
                <a:gridCol w="720080">
                  <a:extLst>
                    <a:ext uri="{9D8B030D-6E8A-4147-A177-3AD203B41FA5}">
                      <a16:colId xmlns:a16="http://schemas.microsoft.com/office/drawing/2014/main" val="2241068411"/>
                    </a:ext>
                  </a:extLst>
                </a:gridCol>
                <a:gridCol w="576064">
                  <a:extLst>
                    <a:ext uri="{9D8B030D-6E8A-4147-A177-3AD203B41FA5}">
                      <a16:colId xmlns:a16="http://schemas.microsoft.com/office/drawing/2014/main" val="2567546048"/>
                    </a:ext>
                  </a:extLst>
                </a:gridCol>
                <a:gridCol w="4385692">
                  <a:extLst>
                    <a:ext uri="{9D8B030D-6E8A-4147-A177-3AD203B41FA5}">
                      <a16:colId xmlns:a16="http://schemas.microsoft.com/office/drawing/2014/main" val="1477463592"/>
                    </a:ext>
                  </a:extLst>
                </a:gridCol>
              </a:tblGrid>
              <a:tr h="350471">
                <a:tc>
                  <a:txBody>
                    <a:bodyPr/>
                    <a:lstStyle/>
                    <a:p>
                      <a:r>
                        <a:rPr kumimoji="1" lang="ja-JP" altLang="en-US" sz="1050" dirty="0">
                          <a:latin typeface="MS UI Gothic" panose="020B0600070205080204" pitchFamily="50" charset="-128"/>
                          <a:ea typeface="MS UI Gothic" panose="020B0600070205080204" pitchFamily="50" charset="-128"/>
                        </a:rPr>
                        <a:t>論理名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列名</a:t>
                      </a:r>
                    </a:p>
                  </a:txBody>
                  <a:tcPr/>
                </a:tc>
                <a:tc>
                  <a:txBody>
                    <a:bodyPr/>
                    <a:lstStyle/>
                    <a:p>
                      <a:r>
                        <a:rPr kumimoji="1" lang="ja-JP" altLang="en-US" sz="1050" dirty="0">
                          <a:latin typeface="MS UI Gothic" panose="020B0600070205080204" pitchFamily="50" charset="-128"/>
                          <a:ea typeface="MS UI Gothic" panose="020B0600070205080204" pitchFamily="50" charset="-128"/>
                        </a:rPr>
                        <a:t>データ型</a:t>
                      </a:r>
                    </a:p>
                  </a:txBody>
                  <a:tcPr/>
                </a:tc>
                <a:tc>
                  <a:txBody>
                    <a:bodyPr/>
                    <a:lstStyle/>
                    <a:p>
                      <a:r>
                        <a:rPr kumimoji="1" lang="ja-JP" altLang="en-US" sz="1050" dirty="0">
                          <a:latin typeface="MS UI Gothic" panose="020B0600070205080204" pitchFamily="50" charset="-128"/>
                          <a:ea typeface="MS UI Gothic" panose="020B0600070205080204" pitchFamily="50" charset="-128"/>
                        </a:rPr>
                        <a:t>サイズ</a:t>
                      </a:r>
                    </a:p>
                  </a:txBody>
                  <a:tcPr/>
                </a:tc>
                <a:tc>
                  <a:txBody>
                    <a:bodyPr/>
                    <a:lstStyle/>
                    <a:p>
                      <a:r>
                        <a:rPr kumimoji="1" lang="ja-JP" altLang="en-US" sz="1050" dirty="0">
                          <a:latin typeface="MS UI Gothic" panose="020B0600070205080204" pitchFamily="50" charset="-128"/>
                          <a:ea typeface="MS UI Gothic" panose="020B0600070205080204" pitchFamily="50" charset="-128"/>
                        </a:rPr>
                        <a:t>説明</a:t>
                      </a:r>
                    </a:p>
                  </a:txBody>
                  <a:tcPr/>
                </a:tc>
                <a:extLst>
                  <a:ext uri="{0D108BD9-81ED-4DB2-BD59-A6C34878D82A}">
                    <a16:rowId xmlns:a16="http://schemas.microsoft.com/office/drawing/2014/main" val="2589895734"/>
                  </a:ext>
                </a:extLst>
              </a:tr>
              <a:tr h="1313965">
                <a:tc>
                  <a:txBody>
                    <a:bodyPr/>
                    <a:lstStyle/>
                    <a:p>
                      <a:r>
                        <a:rPr kumimoji="1" lang="ja-JP" altLang="en-US" sz="1050" dirty="0">
                          <a:latin typeface="MS UI Gothic" panose="020B0600070205080204" pitchFamily="50" charset="-128"/>
                          <a:ea typeface="MS UI Gothic" panose="020B0600070205080204" pitchFamily="50" charset="-128"/>
                        </a:rPr>
                        <a:t>サムネイルサイズ</a:t>
                      </a:r>
                    </a:p>
                  </a:txBody>
                  <a:tcPr/>
                </a:tc>
                <a:tc>
                  <a:txBody>
                    <a:bodyPr/>
                    <a:lstStyle/>
                    <a:p>
                      <a:r>
                        <a:rPr kumimoji="1" lang="en-US" altLang="ja-JP" sz="1050" dirty="0">
                          <a:latin typeface="MS UI Gothic" panose="020B0600070205080204" pitchFamily="50" charset="-128"/>
                          <a:ea typeface="MS UI Gothic" panose="020B0600070205080204" pitchFamily="50" charset="-128"/>
                        </a:rPr>
                        <a:t>THUMBNAIL_SIZE</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CHAR</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r>
                        <a:rPr kumimoji="1" lang="en-US" altLang="ja-JP" sz="1050" dirty="0">
                          <a:latin typeface="MS UI Gothic" panose="020B0600070205080204" pitchFamily="50" charset="-128"/>
                          <a:ea typeface="MS UI Gothic" panose="020B0600070205080204" pitchFamily="50" charset="-128"/>
                        </a:rPr>
                        <a:t>1</a:t>
                      </a:r>
                      <a:endParaRPr kumimoji="1" lang="ja-JP" altLang="en-US" sz="1050" dirty="0">
                        <a:latin typeface="MS UI Gothic" panose="020B0600070205080204" pitchFamily="50" charset="-128"/>
                        <a:ea typeface="MS UI Gothic" panose="020B0600070205080204" pitchFamily="50" charset="-128"/>
                      </a:endParaRPr>
                    </a:p>
                  </a:txBody>
                  <a:tcPr/>
                </a:tc>
                <a:tc>
                  <a:txBody>
                    <a:bodyPr/>
                    <a:lstStyle/>
                    <a:p>
                      <a:pPr>
                        <a:lnSpc>
                          <a:spcPct val="150000"/>
                        </a:lnSpc>
                      </a:pPr>
                      <a:r>
                        <a:rPr kumimoji="1" lang="ja-JP" altLang="en-US" sz="1050" dirty="0">
                          <a:latin typeface="MS UI Gothic" panose="020B0600070205080204" pitchFamily="50" charset="-128"/>
                          <a:ea typeface="MS UI Gothic" panose="020B0600070205080204" pitchFamily="50" charset="-128"/>
                        </a:rPr>
                        <a:t>サムネイル表示のサイズを保存する</a:t>
                      </a:r>
                      <a:endParaRPr kumimoji="1" lang="en-US" altLang="ja-JP" sz="1050" dirty="0">
                        <a:latin typeface="MS UI Gothic" panose="020B0600070205080204" pitchFamily="50" charset="-128"/>
                        <a:ea typeface="MS UI Gothic" panose="020B0600070205080204" pitchFamily="50" charset="-128"/>
                      </a:endParaRPr>
                    </a:p>
                    <a:p>
                      <a:pPr>
                        <a:lnSpc>
                          <a:spcPct val="150000"/>
                        </a:lnSpc>
                      </a:pPr>
                      <a:r>
                        <a:rPr kumimoji="1" lang="ja-JP" altLang="en-US" sz="1050" dirty="0">
                          <a:latin typeface="MS UI Gothic" panose="020B0600070205080204" pitchFamily="50" charset="-128"/>
                          <a:ea typeface="MS UI Gothic" panose="020B0600070205080204" pitchFamily="50" charset="-128"/>
                        </a:rPr>
                        <a:t>　</a:t>
                      </a:r>
                      <a:r>
                        <a:rPr kumimoji="1" lang="en-US" altLang="ja-JP" sz="1050" dirty="0">
                          <a:latin typeface="MS UI Gothic" panose="020B0600070205080204" pitchFamily="50" charset="-128"/>
                          <a:ea typeface="MS UI Gothic" panose="020B0600070205080204" pitchFamily="50" charset="-128"/>
                        </a:rPr>
                        <a:t>L: </a:t>
                      </a:r>
                      <a:r>
                        <a:rPr kumimoji="1" lang="ja-JP" altLang="en-US" sz="1050" dirty="0">
                          <a:latin typeface="MS UI Gothic" panose="020B0600070205080204" pitchFamily="50" charset="-128"/>
                          <a:ea typeface="MS UI Gothic" panose="020B0600070205080204" pitchFamily="50" charset="-128"/>
                        </a:rPr>
                        <a:t>画面のプルダウンメニューが「大」が選択状態で終了した場合にセットする</a:t>
                      </a:r>
                      <a:endParaRPr kumimoji="1" lang="en-US" altLang="ja-JP" sz="1050" dirty="0">
                        <a:latin typeface="MS UI Gothic" panose="020B0600070205080204" pitchFamily="50" charset="-128"/>
                        <a:ea typeface="MS UI Gothic" panose="020B0600070205080204" pitchFamily="50" charset="-128"/>
                      </a:endParaRPr>
                    </a:p>
                    <a:p>
                      <a:pPr>
                        <a:lnSpc>
                          <a:spcPct val="150000"/>
                        </a:lnSpc>
                      </a:pPr>
                      <a:r>
                        <a:rPr kumimoji="1" lang="ja-JP" altLang="en-US" sz="1050" dirty="0">
                          <a:latin typeface="MS UI Gothic" panose="020B0600070205080204" pitchFamily="50" charset="-128"/>
                          <a:ea typeface="MS UI Gothic" panose="020B0600070205080204" pitchFamily="50" charset="-128"/>
                        </a:rPr>
                        <a:t>　</a:t>
                      </a:r>
                      <a:r>
                        <a:rPr kumimoji="1" lang="en-US" altLang="ja-JP" sz="1050" dirty="0">
                          <a:latin typeface="MS UI Gothic" panose="020B0600070205080204" pitchFamily="50" charset="-128"/>
                          <a:ea typeface="MS UI Gothic" panose="020B0600070205080204" pitchFamily="50" charset="-128"/>
                        </a:rPr>
                        <a:t>M: </a:t>
                      </a:r>
                      <a:r>
                        <a:rPr kumimoji="1" lang="ja-JP" altLang="en-US" sz="1050" dirty="0">
                          <a:latin typeface="MS UI Gothic" panose="020B0600070205080204" pitchFamily="50" charset="-128"/>
                          <a:ea typeface="MS UI Gothic" panose="020B0600070205080204" pitchFamily="50" charset="-128"/>
                        </a:rPr>
                        <a:t>画面のプルダウンメニューが「中」が選択状態で終了した場合にセットする</a:t>
                      </a:r>
                      <a:endParaRPr kumimoji="1" lang="en-US" altLang="ja-JP" sz="1050" dirty="0">
                        <a:latin typeface="MS UI Gothic" panose="020B0600070205080204" pitchFamily="50" charset="-128"/>
                        <a:ea typeface="MS UI Gothic" panose="020B0600070205080204" pitchFamily="50" charset="-128"/>
                      </a:endParaRPr>
                    </a:p>
                    <a:p>
                      <a:pPr>
                        <a:lnSpc>
                          <a:spcPct val="150000"/>
                        </a:lnSpc>
                      </a:pPr>
                      <a:r>
                        <a:rPr kumimoji="1" lang="ja-JP" altLang="en-US" sz="1050" dirty="0">
                          <a:latin typeface="MS UI Gothic" panose="020B0600070205080204" pitchFamily="50" charset="-128"/>
                          <a:ea typeface="MS UI Gothic" panose="020B0600070205080204" pitchFamily="50" charset="-128"/>
                        </a:rPr>
                        <a:t>　</a:t>
                      </a:r>
                      <a:r>
                        <a:rPr kumimoji="1" lang="en-US" altLang="ja-JP" sz="1050" dirty="0">
                          <a:latin typeface="MS UI Gothic" panose="020B0600070205080204" pitchFamily="50" charset="-128"/>
                          <a:ea typeface="MS UI Gothic" panose="020B0600070205080204" pitchFamily="50" charset="-128"/>
                        </a:rPr>
                        <a:t>S: </a:t>
                      </a:r>
                      <a:r>
                        <a:rPr kumimoji="1" lang="ja-JP" altLang="en-US" sz="1050" dirty="0">
                          <a:latin typeface="MS UI Gothic" panose="020B0600070205080204" pitchFamily="50" charset="-128"/>
                          <a:ea typeface="MS UI Gothic" panose="020B0600070205080204" pitchFamily="50" charset="-128"/>
                        </a:rPr>
                        <a:t>画面のプルダウンメニューが「小」が選択状態で終了した場合にセットする</a:t>
                      </a:r>
                      <a:endParaRPr kumimoji="1" lang="en-US" altLang="ja-JP" sz="1050" dirty="0">
                        <a:latin typeface="MS UI Gothic" panose="020B0600070205080204" pitchFamily="50" charset="-128"/>
                        <a:ea typeface="MS UI Gothic" panose="020B0600070205080204" pitchFamily="50" charset="-128"/>
                      </a:endParaRPr>
                    </a:p>
                    <a:p>
                      <a:pPr>
                        <a:lnSpc>
                          <a:spcPct val="150000"/>
                        </a:lnSpc>
                      </a:pPr>
                      <a:r>
                        <a:rPr kumimoji="1" lang="ja-JP" altLang="en-US" sz="1050" dirty="0">
                          <a:latin typeface="MS UI Gothic" panose="020B0600070205080204" pitchFamily="50" charset="-128"/>
                          <a:ea typeface="MS UI Gothic" panose="020B0600070205080204" pitchFamily="50" charset="-128"/>
                        </a:rPr>
                        <a:t>新規ユーザ作成で値が</a:t>
                      </a:r>
                      <a:r>
                        <a:rPr kumimoji="1" lang="en-US" altLang="ja-JP" sz="1050" dirty="0">
                          <a:latin typeface="MS UI Gothic" panose="020B0600070205080204" pitchFamily="50" charset="-128"/>
                          <a:ea typeface="MS UI Gothic" panose="020B0600070205080204" pitchFamily="50" charset="-128"/>
                        </a:rPr>
                        <a:t>NULL</a:t>
                      </a:r>
                      <a:r>
                        <a:rPr kumimoji="1" lang="ja-JP" altLang="en-US" sz="1050" dirty="0">
                          <a:latin typeface="MS UI Gothic" panose="020B0600070205080204" pitchFamily="50" charset="-128"/>
                          <a:ea typeface="MS UI Gothic" panose="020B0600070205080204" pitchFamily="50" charset="-128"/>
                        </a:rPr>
                        <a:t>の場合は、</a:t>
                      </a:r>
                      <a:r>
                        <a:rPr kumimoji="1" lang="en-US" altLang="ja-JP" sz="1050" dirty="0">
                          <a:latin typeface="MS UI Gothic" panose="020B0600070205080204" pitchFamily="50" charset="-128"/>
                          <a:ea typeface="MS UI Gothic" panose="020B0600070205080204" pitchFamily="50" charset="-128"/>
                        </a:rPr>
                        <a:t>M</a:t>
                      </a:r>
                      <a:r>
                        <a:rPr kumimoji="1" lang="ja-JP" altLang="en-US" sz="1050" dirty="0">
                          <a:latin typeface="MS UI Gothic" panose="020B0600070205080204" pitchFamily="50" charset="-128"/>
                          <a:ea typeface="MS UI Gothic" panose="020B0600070205080204" pitchFamily="50" charset="-128"/>
                        </a:rPr>
                        <a:t>と同じ扱いとする</a:t>
                      </a:r>
                    </a:p>
                  </a:txBody>
                  <a:tcPr/>
                </a:tc>
                <a:extLst>
                  <a:ext uri="{0D108BD9-81ED-4DB2-BD59-A6C34878D82A}">
                    <a16:rowId xmlns:a16="http://schemas.microsoft.com/office/drawing/2014/main" val="2149313647"/>
                  </a:ext>
                </a:extLst>
              </a:tr>
            </a:tbl>
          </a:graphicData>
        </a:graphic>
      </p:graphicFrame>
    </p:spTree>
    <p:extLst>
      <p:ext uri="{BB962C8B-B14F-4D97-AF65-F5344CB8AC3E}">
        <p14:creationId xmlns:p14="http://schemas.microsoft.com/office/powerpoint/2010/main" val="2465851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サムネイル表示機能（</a:t>
            </a:r>
            <a:r>
              <a:rPr lang="ja-JP" altLang="en-US" sz="1800" dirty="0">
                <a:latin typeface="+mn-lt"/>
                <a:ea typeface="+mn-ea"/>
              </a:rPr>
              <a:t>サムネイル表示時の各機能の動作）</a:t>
            </a:r>
            <a:endParaRPr kumimoji="1" lang="ja-JP" altLang="en-US" dirty="0"/>
          </a:p>
        </p:txBody>
      </p:sp>
      <p:sp>
        <p:nvSpPr>
          <p:cNvPr id="28" name="コンテンツ プレースホルダー 2">
            <a:extLst>
              <a:ext uri="{FF2B5EF4-FFF2-40B4-BE49-F238E27FC236}">
                <a16:creationId xmlns:a16="http://schemas.microsoft.com/office/drawing/2014/main" id="{24E3E470-6FA2-992B-F49E-3EBA2517789F}"/>
              </a:ext>
            </a:extLst>
          </p:cNvPr>
          <p:cNvSpPr>
            <a:spLocks noGrp="1"/>
          </p:cNvSpPr>
          <p:nvPr>
            <p:ph idx="1"/>
          </p:nvPr>
        </p:nvSpPr>
        <p:spPr>
          <a:xfrm>
            <a:off x="495300" y="836713"/>
            <a:ext cx="9282236" cy="5760640"/>
          </a:xfrm>
        </p:spPr>
        <p:txBody>
          <a:bodyPr/>
          <a:lstStyle/>
          <a:p>
            <a:pPr>
              <a:spcBef>
                <a:spcPts val="0"/>
              </a:spcBef>
              <a:spcAft>
                <a:spcPts val="600"/>
              </a:spcAft>
              <a:buFont typeface="Wingdings" panose="05000000000000000000" pitchFamily="2" charset="2"/>
              <a:buChar char="n"/>
            </a:pPr>
            <a:r>
              <a:rPr lang="ja-JP" altLang="en-US" sz="1600" dirty="0">
                <a:latin typeface="+mn-ea"/>
              </a:rPr>
              <a:t>サムネイル表示の仕様</a:t>
            </a:r>
            <a:endParaRPr lang="en-US" altLang="ja-JP" sz="1600" dirty="0">
              <a:latin typeface="+mn-ea"/>
            </a:endParaRPr>
          </a:p>
          <a:p>
            <a:pPr marL="571500" lvl="1" indent="-171450">
              <a:spcBef>
                <a:spcPts val="0"/>
              </a:spcBef>
              <a:spcAft>
                <a:spcPts val="600"/>
              </a:spcAft>
              <a:buFont typeface="Wingdings" panose="05000000000000000000" pitchFamily="2" charset="2"/>
              <a:buChar char="n"/>
            </a:pPr>
            <a:r>
              <a:rPr lang="ja-JP" altLang="en-US" sz="1100" dirty="0">
                <a:latin typeface="+mn-ea"/>
              </a:rPr>
              <a:t>チェックボックスで選択されたものは、リスト表示の場合と同じで、（複数）選択状態で、最下部のフレームに配置された</a:t>
            </a:r>
            <a:endParaRPr lang="en-US" altLang="ja-JP" sz="1100" dirty="0">
              <a:latin typeface="+mn-ea"/>
            </a:endParaRPr>
          </a:p>
          <a:p>
            <a:pPr marL="400050" lvl="1" indent="0">
              <a:spcBef>
                <a:spcPts val="0"/>
              </a:spcBef>
              <a:spcAft>
                <a:spcPts val="600"/>
              </a:spcAft>
              <a:buNone/>
            </a:pPr>
            <a:r>
              <a:rPr lang="ja-JP" altLang="en-US" sz="1100" dirty="0">
                <a:latin typeface="+mn-ea"/>
              </a:rPr>
              <a:t>　オブジェクトをクリックすると、次のように動作します。</a:t>
            </a:r>
            <a:endParaRPr lang="en-US" altLang="ja-JP" sz="1100" dirty="0">
              <a:latin typeface="+mn-ea"/>
            </a:endParaRPr>
          </a:p>
          <a:p>
            <a:pPr marL="571500" lvl="1" indent="-171450">
              <a:spcBef>
                <a:spcPts val="0"/>
              </a:spcBef>
              <a:spcAft>
                <a:spcPts val="600"/>
              </a:spcAft>
              <a:buFont typeface="Wingdings" panose="05000000000000000000" pitchFamily="2" charset="2"/>
              <a:buChar char="n"/>
            </a:pPr>
            <a:endParaRPr lang="en-US" altLang="ja-JP" sz="1100" dirty="0">
              <a:latin typeface="+mn-ea"/>
            </a:endParaRPr>
          </a:p>
          <a:p>
            <a:pPr marL="971550" lvl="2" indent="-171450">
              <a:spcBef>
                <a:spcPts val="0"/>
              </a:spcBef>
              <a:spcAft>
                <a:spcPts val="600"/>
              </a:spcAft>
              <a:buFont typeface="Wingdings" panose="05000000000000000000" pitchFamily="2" charset="2"/>
              <a:buChar char="n"/>
            </a:pPr>
            <a:endParaRPr lang="en-US" altLang="ja-JP" sz="1100" dirty="0">
              <a:latin typeface="+mn-ea"/>
            </a:endParaRPr>
          </a:p>
          <a:p>
            <a:pPr marL="971550" lvl="2" indent="-171450">
              <a:spcBef>
                <a:spcPts val="0"/>
              </a:spcBef>
              <a:spcAft>
                <a:spcPts val="600"/>
              </a:spcAft>
              <a:buFont typeface="Wingdings" panose="05000000000000000000" pitchFamily="2" charset="2"/>
              <a:buChar char="n"/>
            </a:pPr>
            <a:r>
              <a:rPr lang="ja-JP" altLang="en-US" sz="1100" dirty="0">
                <a:latin typeface="+mn-ea"/>
              </a:rPr>
              <a:t>チェックボックスの選択／非選択に関係のあるもの</a:t>
            </a:r>
            <a:endParaRPr lang="en-US" altLang="ja-JP" sz="1100" dirty="0">
              <a:latin typeface="+mn-ea"/>
            </a:endParaRPr>
          </a:p>
          <a:p>
            <a:pPr marL="571500" lvl="1" indent="-171450">
              <a:spcBef>
                <a:spcPts val="0"/>
              </a:spcBef>
              <a:spcAft>
                <a:spcPts val="600"/>
              </a:spcAft>
              <a:buFont typeface="Wingdings" panose="05000000000000000000" pitchFamily="2" charset="2"/>
              <a:buChar char="n"/>
            </a:pPr>
            <a:endParaRPr lang="en-US" altLang="ja-JP" sz="1100" dirty="0">
              <a:latin typeface="+mn-ea"/>
            </a:endParaRPr>
          </a:p>
          <a:p>
            <a:pPr marL="800100" lvl="2" indent="0">
              <a:spcBef>
                <a:spcPts val="0"/>
              </a:spcBef>
              <a:spcAft>
                <a:spcPts val="600"/>
              </a:spcAft>
              <a:buNone/>
            </a:pPr>
            <a:endParaRPr lang="en-US" altLang="ja-JP" sz="1100" dirty="0">
              <a:latin typeface="+mn-ea"/>
            </a:endParaRPr>
          </a:p>
          <a:p>
            <a:pPr marL="800100" lvl="2" indent="0">
              <a:spcBef>
                <a:spcPts val="0"/>
              </a:spcBef>
              <a:spcAft>
                <a:spcPts val="600"/>
              </a:spcAft>
              <a:buNone/>
            </a:pPr>
            <a:endParaRPr lang="en-US" altLang="ja-JP" sz="1100" dirty="0">
              <a:latin typeface="+mn-ea"/>
            </a:endParaRPr>
          </a:p>
          <a:p>
            <a:pPr marL="800100" lvl="2" indent="0">
              <a:spcBef>
                <a:spcPts val="0"/>
              </a:spcBef>
              <a:spcAft>
                <a:spcPts val="600"/>
              </a:spcAft>
              <a:buNone/>
            </a:pPr>
            <a:endParaRPr lang="en-US" altLang="ja-JP" sz="1100" dirty="0">
              <a:latin typeface="+mn-ea"/>
            </a:endParaRPr>
          </a:p>
          <a:p>
            <a:pPr marL="800100" lvl="2" indent="0">
              <a:spcBef>
                <a:spcPts val="0"/>
              </a:spcBef>
              <a:spcAft>
                <a:spcPts val="600"/>
              </a:spcAft>
              <a:buNone/>
            </a:pPr>
            <a:endParaRPr lang="en-US" altLang="ja-JP" sz="1100" dirty="0">
              <a:latin typeface="+mn-ea"/>
            </a:endParaRPr>
          </a:p>
          <a:p>
            <a:pPr marL="800100" lvl="2" indent="0">
              <a:spcBef>
                <a:spcPts val="0"/>
              </a:spcBef>
              <a:spcAft>
                <a:spcPts val="600"/>
              </a:spcAft>
              <a:buNone/>
            </a:pPr>
            <a:endParaRPr lang="en-US" altLang="ja-JP" sz="1100" dirty="0">
              <a:latin typeface="+mn-ea"/>
            </a:endParaRPr>
          </a:p>
          <a:p>
            <a:pPr marL="971550" lvl="2" indent="-171450">
              <a:spcBef>
                <a:spcPts val="0"/>
              </a:spcBef>
              <a:spcAft>
                <a:spcPts val="600"/>
              </a:spcAft>
              <a:buFont typeface="Wingdings" panose="05000000000000000000" pitchFamily="2" charset="2"/>
              <a:buChar char="n"/>
            </a:pPr>
            <a:r>
              <a:rPr lang="ja-JP" altLang="en-US" sz="1050" dirty="0">
                <a:latin typeface="+mn-ea"/>
              </a:rPr>
              <a:t>チェックボックスとは関係ないもの</a:t>
            </a: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971550" lvl="2" indent="-171450">
              <a:spcBef>
                <a:spcPts val="0"/>
              </a:spcBef>
              <a:spcAft>
                <a:spcPts val="600"/>
              </a:spcAft>
              <a:buFont typeface="Wingdings" panose="05000000000000000000" pitchFamily="2" charset="2"/>
              <a:buChar char="n"/>
            </a:pPr>
            <a:endParaRPr lang="en-US" altLang="ja-JP" sz="1050" dirty="0">
              <a:latin typeface="+mn-ea"/>
            </a:endParaRPr>
          </a:p>
          <a:p>
            <a:pPr marL="571500" lvl="1" indent="-171450">
              <a:spcBef>
                <a:spcPts val="0"/>
              </a:spcBef>
              <a:spcAft>
                <a:spcPts val="600"/>
              </a:spcAft>
              <a:buFont typeface="Wingdings" panose="05000000000000000000" pitchFamily="2" charset="2"/>
              <a:buChar char="n"/>
            </a:pPr>
            <a:r>
              <a:rPr lang="ja-JP" altLang="en-US" sz="1100" dirty="0">
                <a:latin typeface="+mn-ea"/>
              </a:rPr>
              <a:t>サムネイル表示⇔リスト表示の相互の表示切替で、選択状態は保持されることとします。</a:t>
            </a:r>
            <a:endParaRPr lang="en-US" altLang="ja-JP" sz="1100" dirty="0">
              <a:latin typeface="+mn-ea"/>
            </a:endParaRPr>
          </a:p>
          <a:p>
            <a:pPr marL="571500" lvl="1" indent="-171450">
              <a:spcBef>
                <a:spcPts val="0"/>
              </a:spcBef>
              <a:spcAft>
                <a:spcPts val="600"/>
              </a:spcAft>
              <a:buFont typeface="Wingdings" panose="05000000000000000000" pitchFamily="2" charset="2"/>
              <a:buChar char="n"/>
            </a:pPr>
            <a:r>
              <a:rPr lang="ja-JP" altLang="en-US" sz="1100" dirty="0">
                <a:latin typeface="+mn-ea"/>
              </a:rPr>
              <a:t>ボタン等名称は、日本語／英語で次の通りとします。   サムネイル表示： </a:t>
            </a:r>
            <a:r>
              <a:rPr lang="en-US" altLang="ja-JP" sz="1100" dirty="0">
                <a:latin typeface="+mn-ea"/>
              </a:rPr>
              <a:t>Thumbnail View</a:t>
            </a:r>
            <a:r>
              <a:rPr lang="ja-JP" altLang="en-US" sz="1100" dirty="0">
                <a:latin typeface="+mn-ea"/>
              </a:rPr>
              <a:t>　　リスト表示：</a:t>
            </a:r>
            <a:r>
              <a:rPr lang="en-US" altLang="ja-JP" sz="1100" dirty="0">
                <a:latin typeface="+mn-ea"/>
              </a:rPr>
              <a:t>List View</a:t>
            </a:r>
          </a:p>
          <a:p>
            <a:pPr marL="400050" lvl="1" indent="0">
              <a:spcBef>
                <a:spcPts val="0"/>
              </a:spcBef>
              <a:spcAft>
                <a:spcPts val="600"/>
              </a:spcAft>
              <a:buNone/>
            </a:pPr>
            <a:r>
              <a:rPr lang="ja-JP" altLang="en-US" sz="1100" dirty="0">
                <a:latin typeface="+mn-ea"/>
              </a:rPr>
              <a:t>　　     </a:t>
            </a:r>
            <a:r>
              <a:rPr lang="ja-JP" altLang="en-US" sz="1100" dirty="0">
                <a:solidFill>
                  <a:srgbClr val="FF0000"/>
                </a:solidFill>
                <a:latin typeface="+mn-ea"/>
              </a:rPr>
              <a:t>サムネルサイズ：</a:t>
            </a:r>
            <a:r>
              <a:rPr lang="en-US" altLang="ja-JP" sz="1100" dirty="0">
                <a:solidFill>
                  <a:srgbClr val="FF0000"/>
                </a:solidFill>
                <a:latin typeface="+mn-ea"/>
              </a:rPr>
              <a:t> Thumbnail Size</a:t>
            </a:r>
            <a:r>
              <a:rPr lang="ja-JP" altLang="en-US" sz="1100" dirty="0">
                <a:solidFill>
                  <a:srgbClr val="FF0000"/>
                </a:solidFill>
                <a:latin typeface="+mn-ea"/>
              </a:rPr>
              <a:t>　　大／中／小：</a:t>
            </a:r>
            <a:r>
              <a:rPr lang="en-US" altLang="ja-JP" sz="1100" dirty="0">
                <a:solidFill>
                  <a:srgbClr val="FF0000"/>
                </a:solidFill>
                <a:latin typeface="+mn-ea"/>
              </a:rPr>
              <a:t>Large</a:t>
            </a:r>
            <a:r>
              <a:rPr lang="ja-JP" altLang="en-US" sz="1100" dirty="0">
                <a:solidFill>
                  <a:srgbClr val="FF0000"/>
                </a:solidFill>
                <a:latin typeface="+mn-ea"/>
              </a:rPr>
              <a:t>／</a:t>
            </a:r>
            <a:r>
              <a:rPr lang="en-US" altLang="ja-JP" sz="1100" dirty="0">
                <a:solidFill>
                  <a:srgbClr val="FF0000"/>
                </a:solidFill>
                <a:latin typeface="+mn-ea"/>
              </a:rPr>
              <a:t>Medium</a:t>
            </a:r>
            <a:r>
              <a:rPr lang="ja-JP" altLang="en-US" sz="1100" dirty="0">
                <a:solidFill>
                  <a:srgbClr val="FF0000"/>
                </a:solidFill>
                <a:latin typeface="+mn-ea"/>
              </a:rPr>
              <a:t>／</a:t>
            </a:r>
            <a:r>
              <a:rPr lang="en-US" altLang="ja-JP" sz="1100" dirty="0">
                <a:solidFill>
                  <a:srgbClr val="FF0000"/>
                </a:solidFill>
                <a:latin typeface="+mn-ea"/>
              </a:rPr>
              <a:t>Small</a:t>
            </a:r>
          </a:p>
        </p:txBody>
      </p:sp>
      <p:graphicFrame>
        <p:nvGraphicFramePr>
          <p:cNvPr id="3" name="表 2">
            <a:extLst>
              <a:ext uri="{FF2B5EF4-FFF2-40B4-BE49-F238E27FC236}">
                <a16:creationId xmlns:a16="http://schemas.microsoft.com/office/drawing/2014/main" id="{1712679F-2DC7-5B8A-077A-E7A42FA5BE7F}"/>
              </a:ext>
            </a:extLst>
          </p:cNvPr>
          <p:cNvGraphicFramePr>
            <a:graphicFrameLocks noGrp="1"/>
          </p:cNvGraphicFramePr>
          <p:nvPr/>
        </p:nvGraphicFramePr>
        <p:xfrm>
          <a:off x="1568624" y="2367387"/>
          <a:ext cx="7616546" cy="1371600"/>
        </p:xfrm>
        <a:graphic>
          <a:graphicData uri="http://schemas.openxmlformats.org/drawingml/2006/table">
            <a:tbl>
              <a:tblPr firstRow="1" bandRow="1">
                <a:tableStyleId>{5C22544A-7EE6-4342-B048-85BDC9FD1C3A}</a:tableStyleId>
              </a:tblPr>
              <a:tblGrid>
                <a:gridCol w="1603818">
                  <a:extLst>
                    <a:ext uri="{9D8B030D-6E8A-4147-A177-3AD203B41FA5}">
                      <a16:colId xmlns:a16="http://schemas.microsoft.com/office/drawing/2014/main" val="89990433"/>
                    </a:ext>
                  </a:extLst>
                </a:gridCol>
                <a:gridCol w="6012728">
                  <a:extLst>
                    <a:ext uri="{9D8B030D-6E8A-4147-A177-3AD203B41FA5}">
                      <a16:colId xmlns:a16="http://schemas.microsoft.com/office/drawing/2014/main" val="1123237987"/>
                    </a:ext>
                  </a:extLst>
                </a:gridCol>
              </a:tblGrid>
              <a:tr h="159822">
                <a:tc>
                  <a:txBody>
                    <a:bodyPr/>
                    <a:lstStyle/>
                    <a:p>
                      <a:r>
                        <a:rPr kumimoji="1" lang="ja-JP" altLang="en-US" sz="900" dirty="0">
                          <a:latin typeface="+mn-ea"/>
                          <a:ea typeface="+mn-ea"/>
                        </a:rPr>
                        <a:t>オブジェクト名称</a:t>
                      </a:r>
                    </a:p>
                  </a:txBody>
                  <a:tcPr/>
                </a:tc>
                <a:tc>
                  <a:txBody>
                    <a:bodyPr/>
                    <a:lstStyle/>
                    <a:p>
                      <a:r>
                        <a:rPr kumimoji="1" lang="ja-JP" altLang="en-US" sz="900" dirty="0">
                          <a:latin typeface="+mn-ea"/>
                          <a:ea typeface="+mn-ea"/>
                        </a:rPr>
                        <a:t>動作説明</a:t>
                      </a:r>
                    </a:p>
                  </a:txBody>
                  <a:tcPr/>
                </a:tc>
                <a:extLst>
                  <a:ext uri="{0D108BD9-81ED-4DB2-BD59-A6C34878D82A}">
                    <a16:rowId xmlns:a16="http://schemas.microsoft.com/office/drawing/2014/main" val="2358544691"/>
                  </a:ext>
                </a:extLst>
              </a:tr>
              <a:tr h="165957">
                <a:tc>
                  <a:txBody>
                    <a:bodyPr/>
                    <a:lstStyle/>
                    <a:p>
                      <a:r>
                        <a:rPr kumimoji="1" lang="ja-JP" altLang="en-US" sz="900" dirty="0">
                          <a:latin typeface="+mn-ea"/>
                          <a:ea typeface="+mn-ea"/>
                        </a:rPr>
                        <a:t>出力</a:t>
                      </a:r>
                    </a:p>
                  </a:txBody>
                  <a:tcPr/>
                </a:tc>
                <a:tc>
                  <a:txBody>
                    <a:bodyPr/>
                    <a:lstStyle/>
                    <a:p>
                      <a:pPr marL="0" indent="0">
                        <a:buFontTx/>
                        <a:buNone/>
                      </a:pPr>
                      <a:r>
                        <a:rPr kumimoji="1" lang="ja-JP" altLang="en-US" sz="900" dirty="0">
                          <a:latin typeface="+mn-ea"/>
                          <a:ea typeface="+mn-ea"/>
                        </a:rPr>
                        <a:t>印刷指示画面をオープンし選択した図面を一覧表示します。（詳細は印刷指示画面仕様参照）</a:t>
                      </a:r>
                    </a:p>
                  </a:txBody>
                  <a:tcPr/>
                </a:tc>
                <a:extLst>
                  <a:ext uri="{0D108BD9-81ED-4DB2-BD59-A6C34878D82A}">
                    <a16:rowId xmlns:a16="http://schemas.microsoft.com/office/drawing/2014/main" val="4097219336"/>
                  </a:ext>
                </a:extLst>
              </a:tr>
              <a:tr h="165957">
                <a:tc>
                  <a:txBody>
                    <a:bodyPr/>
                    <a:lstStyle/>
                    <a:p>
                      <a:r>
                        <a:rPr kumimoji="1" lang="ja-JP" altLang="en-US" sz="900" dirty="0">
                          <a:latin typeface="+mn-ea"/>
                          <a:ea typeface="+mn-ea"/>
                        </a:rPr>
                        <a:t>マルチ</a:t>
                      </a:r>
                      <a:r>
                        <a:rPr kumimoji="1" lang="en-US" altLang="ja-JP" sz="900" dirty="0">
                          <a:latin typeface="+mn-ea"/>
                          <a:ea typeface="+mn-ea"/>
                        </a:rPr>
                        <a:t>PDF</a:t>
                      </a:r>
                      <a:r>
                        <a:rPr kumimoji="1" lang="ja-JP" altLang="en-US" sz="900" dirty="0">
                          <a:latin typeface="+mn-ea"/>
                          <a:ea typeface="+mn-ea"/>
                        </a:rPr>
                        <a:t>出力</a:t>
                      </a:r>
                    </a:p>
                  </a:txBody>
                  <a:tcPr/>
                </a:tc>
                <a:tc>
                  <a:txBody>
                    <a:bodyPr/>
                    <a:lstStyle/>
                    <a:p>
                      <a:pPr marL="0" indent="0">
                        <a:buFontTx/>
                        <a:buNone/>
                      </a:pPr>
                      <a:r>
                        <a:rPr kumimoji="1" lang="ja-JP" altLang="en-US" sz="900" dirty="0">
                          <a:latin typeface="+mn-ea"/>
                          <a:ea typeface="+mn-ea"/>
                        </a:rPr>
                        <a:t>選択した図面からマルチページ</a:t>
                      </a:r>
                      <a:r>
                        <a:rPr kumimoji="1" lang="en-US" altLang="ja-JP" sz="900" dirty="0">
                          <a:latin typeface="+mn-ea"/>
                          <a:ea typeface="+mn-ea"/>
                        </a:rPr>
                        <a:t>PDF</a:t>
                      </a:r>
                      <a:r>
                        <a:rPr kumimoji="1" lang="ja-JP" altLang="en-US" sz="900" dirty="0">
                          <a:latin typeface="+mn-ea"/>
                          <a:ea typeface="+mn-ea"/>
                        </a:rPr>
                        <a:t>ファイルを作成しダウンロードします。</a:t>
                      </a:r>
                    </a:p>
                  </a:txBody>
                  <a:tcPr/>
                </a:tc>
                <a:extLst>
                  <a:ext uri="{0D108BD9-81ED-4DB2-BD59-A6C34878D82A}">
                    <a16:rowId xmlns:a16="http://schemas.microsoft.com/office/drawing/2014/main" val="2738296377"/>
                  </a:ext>
                </a:extLst>
              </a:tr>
              <a:tr h="165957">
                <a:tc>
                  <a:txBody>
                    <a:bodyPr/>
                    <a:lstStyle/>
                    <a:p>
                      <a:r>
                        <a:rPr kumimoji="1" lang="en-US" altLang="ja-JP" sz="900" dirty="0">
                          <a:latin typeface="+mn-ea"/>
                          <a:ea typeface="+mn-ea"/>
                        </a:rPr>
                        <a:t>PDF</a:t>
                      </a:r>
                      <a:r>
                        <a:rPr kumimoji="1" lang="ja-JP" altLang="en-US" sz="900" dirty="0">
                          <a:latin typeface="+mn-ea"/>
                          <a:ea typeface="+mn-ea"/>
                        </a:rPr>
                        <a:t>単独</a:t>
                      </a:r>
                      <a:r>
                        <a:rPr kumimoji="1" lang="en-US" altLang="ja-JP" sz="900" dirty="0">
                          <a:latin typeface="+mn-ea"/>
                          <a:ea typeface="+mn-ea"/>
                        </a:rPr>
                        <a:t>zip</a:t>
                      </a:r>
                      <a:r>
                        <a:rPr kumimoji="1" lang="ja-JP" altLang="en-US" sz="900" dirty="0">
                          <a:latin typeface="+mn-ea"/>
                          <a:ea typeface="+mn-ea"/>
                        </a:rPr>
                        <a:t>出力</a:t>
                      </a:r>
                    </a:p>
                  </a:txBody>
                  <a:tcPr/>
                </a:tc>
                <a:tc>
                  <a:txBody>
                    <a:bodyPr/>
                    <a:lstStyle/>
                    <a:p>
                      <a:pPr marL="0" indent="0">
                        <a:buFontTx/>
                        <a:buNone/>
                      </a:pPr>
                      <a:r>
                        <a:rPr kumimoji="1" lang="ja-JP" altLang="en-US" sz="900" dirty="0">
                          <a:latin typeface="+mn-ea"/>
                          <a:ea typeface="+mn-ea"/>
                        </a:rPr>
                        <a:t>選択した図面から個々に</a:t>
                      </a:r>
                      <a:r>
                        <a:rPr kumimoji="1" lang="en-US" altLang="ja-JP" sz="900" dirty="0">
                          <a:latin typeface="+mn-ea"/>
                          <a:ea typeface="+mn-ea"/>
                        </a:rPr>
                        <a:t>PDF</a:t>
                      </a:r>
                      <a:r>
                        <a:rPr kumimoji="1" lang="ja-JP" altLang="en-US" sz="900" dirty="0">
                          <a:latin typeface="+mn-ea"/>
                          <a:ea typeface="+mn-ea"/>
                        </a:rPr>
                        <a:t>ファイルを作成し、それらを</a:t>
                      </a:r>
                      <a:r>
                        <a:rPr kumimoji="1" lang="en-US" altLang="ja-JP" sz="900" dirty="0">
                          <a:latin typeface="+mn-ea"/>
                          <a:ea typeface="+mn-ea"/>
                        </a:rPr>
                        <a:t>zip</a:t>
                      </a:r>
                      <a:r>
                        <a:rPr kumimoji="1" lang="ja-JP" altLang="en-US" sz="900" dirty="0">
                          <a:latin typeface="+mn-ea"/>
                          <a:ea typeface="+mn-ea"/>
                        </a:rPr>
                        <a:t>ファイルにまとめてダウンロードします。</a:t>
                      </a:r>
                    </a:p>
                  </a:txBody>
                  <a:tcPr/>
                </a:tc>
                <a:extLst>
                  <a:ext uri="{0D108BD9-81ED-4DB2-BD59-A6C34878D82A}">
                    <a16:rowId xmlns:a16="http://schemas.microsoft.com/office/drawing/2014/main" val="3712756020"/>
                  </a:ext>
                </a:extLst>
              </a:tr>
              <a:tr h="165957">
                <a:tc>
                  <a:txBody>
                    <a:bodyPr/>
                    <a:lstStyle/>
                    <a:p>
                      <a:r>
                        <a:rPr kumimoji="1" lang="ja-JP" altLang="en-US" sz="900" dirty="0">
                          <a:latin typeface="+mn-ea"/>
                          <a:ea typeface="+mn-ea"/>
                        </a:rPr>
                        <a:t>図番削除</a:t>
                      </a:r>
                    </a:p>
                  </a:txBody>
                  <a:tcPr/>
                </a:tc>
                <a:tc>
                  <a:txBody>
                    <a:bodyPr/>
                    <a:lstStyle/>
                    <a:p>
                      <a:pPr marL="0" indent="0">
                        <a:buFontTx/>
                        <a:buNone/>
                      </a:pPr>
                      <a:r>
                        <a:rPr kumimoji="1" lang="ja-JP" altLang="en-US" sz="900" dirty="0">
                          <a:latin typeface="+mn-ea"/>
                          <a:ea typeface="+mn-ea"/>
                        </a:rPr>
                        <a:t>選択した図番情報を保持し削除ツールログイン画面に遷移します。</a:t>
                      </a:r>
                    </a:p>
                  </a:txBody>
                  <a:tcPr/>
                </a:tc>
                <a:extLst>
                  <a:ext uri="{0D108BD9-81ED-4DB2-BD59-A6C34878D82A}">
                    <a16:rowId xmlns:a16="http://schemas.microsoft.com/office/drawing/2014/main" val="3717380514"/>
                  </a:ext>
                </a:extLst>
              </a:tr>
              <a:tr h="165957">
                <a:tc>
                  <a:txBody>
                    <a:bodyPr/>
                    <a:lstStyle/>
                    <a:p>
                      <a:r>
                        <a:rPr kumimoji="1" lang="ja-JP" altLang="en-US" sz="900" dirty="0">
                          <a:latin typeface="+mn-ea"/>
                          <a:ea typeface="+mn-ea"/>
                        </a:rPr>
                        <a:t>アクセスレベル変更</a:t>
                      </a:r>
                    </a:p>
                  </a:txBody>
                  <a:tcPr/>
                </a:tc>
                <a:tc>
                  <a:txBody>
                    <a:bodyPr/>
                    <a:lstStyle/>
                    <a:p>
                      <a:pPr marL="0" indent="0">
                        <a:buFontTx/>
                        <a:buNone/>
                      </a:pPr>
                      <a:r>
                        <a:rPr kumimoji="1" lang="ja-JP" altLang="en-US" sz="900" dirty="0">
                          <a:latin typeface="+mn-ea"/>
                          <a:ea typeface="+mn-ea"/>
                        </a:rPr>
                        <a:t>アクセスレベル・使用禁止区分の変更画面に遷移し、選択した図面を表示します。</a:t>
                      </a:r>
                    </a:p>
                  </a:txBody>
                  <a:tcPr/>
                </a:tc>
                <a:extLst>
                  <a:ext uri="{0D108BD9-81ED-4DB2-BD59-A6C34878D82A}">
                    <a16:rowId xmlns:a16="http://schemas.microsoft.com/office/drawing/2014/main" val="1326380261"/>
                  </a:ext>
                </a:extLst>
              </a:tr>
            </a:tbl>
          </a:graphicData>
        </a:graphic>
      </p:graphicFrame>
      <p:pic>
        <p:nvPicPr>
          <p:cNvPr id="8" name="図 7">
            <a:extLst>
              <a:ext uri="{FF2B5EF4-FFF2-40B4-BE49-F238E27FC236}">
                <a16:creationId xmlns:a16="http://schemas.microsoft.com/office/drawing/2014/main" id="{39AC3136-3357-232C-E0D1-AB7718F7C767}"/>
              </a:ext>
            </a:extLst>
          </p:cNvPr>
          <p:cNvPicPr>
            <a:picLocks noChangeAspect="1"/>
          </p:cNvPicPr>
          <p:nvPr/>
        </p:nvPicPr>
        <p:blipFill>
          <a:blip r:embed="rId2"/>
          <a:stretch>
            <a:fillRect/>
          </a:stretch>
        </p:blipFill>
        <p:spPr>
          <a:xfrm>
            <a:off x="1061620" y="1772816"/>
            <a:ext cx="8097502" cy="220959"/>
          </a:xfrm>
          <a:prstGeom prst="rect">
            <a:avLst/>
          </a:prstGeom>
        </p:spPr>
      </p:pic>
      <p:graphicFrame>
        <p:nvGraphicFramePr>
          <p:cNvPr id="9" name="表 8">
            <a:extLst>
              <a:ext uri="{FF2B5EF4-FFF2-40B4-BE49-F238E27FC236}">
                <a16:creationId xmlns:a16="http://schemas.microsoft.com/office/drawing/2014/main" id="{2C7C471A-9750-B43D-FA2D-750372F9C595}"/>
              </a:ext>
            </a:extLst>
          </p:cNvPr>
          <p:cNvGraphicFramePr>
            <a:graphicFrameLocks noGrp="1"/>
          </p:cNvGraphicFramePr>
          <p:nvPr/>
        </p:nvGraphicFramePr>
        <p:xfrm>
          <a:off x="1568624" y="4073353"/>
          <a:ext cx="7616546" cy="1554480"/>
        </p:xfrm>
        <a:graphic>
          <a:graphicData uri="http://schemas.openxmlformats.org/drawingml/2006/table">
            <a:tbl>
              <a:tblPr firstRow="1" bandRow="1">
                <a:tableStyleId>{5C22544A-7EE6-4342-B048-85BDC9FD1C3A}</a:tableStyleId>
              </a:tblPr>
              <a:tblGrid>
                <a:gridCol w="1603818">
                  <a:extLst>
                    <a:ext uri="{9D8B030D-6E8A-4147-A177-3AD203B41FA5}">
                      <a16:colId xmlns:a16="http://schemas.microsoft.com/office/drawing/2014/main" val="89990433"/>
                    </a:ext>
                  </a:extLst>
                </a:gridCol>
                <a:gridCol w="6012728">
                  <a:extLst>
                    <a:ext uri="{9D8B030D-6E8A-4147-A177-3AD203B41FA5}">
                      <a16:colId xmlns:a16="http://schemas.microsoft.com/office/drawing/2014/main" val="1123237987"/>
                    </a:ext>
                  </a:extLst>
                </a:gridCol>
              </a:tblGrid>
              <a:tr h="189071">
                <a:tc>
                  <a:txBody>
                    <a:bodyPr/>
                    <a:lstStyle/>
                    <a:p>
                      <a:r>
                        <a:rPr kumimoji="1" lang="ja-JP" altLang="en-US" sz="900" dirty="0">
                          <a:latin typeface="+mn-ea"/>
                          <a:ea typeface="+mn-ea"/>
                        </a:rPr>
                        <a:t>オブジェクト名称</a:t>
                      </a:r>
                    </a:p>
                  </a:txBody>
                  <a:tcPr/>
                </a:tc>
                <a:tc>
                  <a:txBody>
                    <a:bodyPr/>
                    <a:lstStyle/>
                    <a:p>
                      <a:r>
                        <a:rPr kumimoji="1" lang="ja-JP" altLang="en-US" sz="900" dirty="0">
                          <a:latin typeface="+mn-ea"/>
                          <a:ea typeface="+mn-ea"/>
                        </a:rPr>
                        <a:t>動作説明</a:t>
                      </a:r>
                    </a:p>
                  </a:txBody>
                  <a:tcPr/>
                </a:tc>
                <a:extLst>
                  <a:ext uri="{0D108BD9-81ED-4DB2-BD59-A6C34878D82A}">
                    <a16:rowId xmlns:a16="http://schemas.microsoft.com/office/drawing/2014/main" val="2358544691"/>
                  </a:ext>
                </a:extLst>
              </a:tr>
              <a:tr h="189071">
                <a:tc>
                  <a:txBody>
                    <a:bodyPr/>
                    <a:lstStyle/>
                    <a:p>
                      <a:r>
                        <a:rPr kumimoji="1" lang="ja-JP" altLang="en-US" sz="900" dirty="0">
                          <a:latin typeface="+mn-ea"/>
                          <a:ea typeface="+mn-ea"/>
                        </a:rPr>
                        <a:t>件数表示</a:t>
                      </a:r>
                    </a:p>
                  </a:txBody>
                  <a:tcPr/>
                </a:tc>
                <a:tc>
                  <a:txBody>
                    <a:bodyPr/>
                    <a:lstStyle/>
                    <a:p>
                      <a:pPr marL="0" indent="0">
                        <a:buFontTx/>
                        <a:buNone/>
                      </a:pPr>
                      <a:r>
                        <a:rPr kumimoji="1" lang="ja-JP" altLang="en-US" sz="900" dirty="0">
                          <a:latin typeface="+mn-ea"/>
                          <a:ea typeface="+mn-ea"/>
                        </a:rPr>
                        <a:t>検索条件にヒットした件数と現在表示中のレコードの位置を〇〇件中 〇</a:t>
                      </a:r>
                      <a:r>
                        <a:rPr kumimoji="1" lang="en-US" altLang="ja-JP" sz="900" dirty="0">
                          <a:latin typeface="+mn-ea"/>
                          <a:ea typeface="+mn-ea"/>
                        </a:rPr>
                        <a:t>-</a:t>
                      </a:r>
                      <a:r>
                        <a:rPr kumimoji="1" lang="ja-JP" altLang="en-US" sz="900" dirty="0">
                          <a:latin typeface="+mn-ea"/>
                          <a:ea typeface="+mn-ea"/>
                        </a:rPr>
                        <a:t>〇件表示のように表示します。</a:t>
                      </a:r>
                    </a:p>
                  </a:txBody>
                  <a:tcPr/>
                </a:tc>
                <a:extLst>
                  <a:ext uri="{0D108BD9-81ED-4DB2-BD59-A6C34878D82A}">
                    <a16:rowId xmlns:a16="http://schemas.microsoft.com/office/drawing/2014/main" val="4097219336"/>
                  </a:ext>
                </a:extLst>
              </a:tr>
              <a:tr h="307240">
                <a:tc>
                  <a:txBody>
                    <a:bodyPr/>
                    <a:lstStyle/>
                    <a:p>
                      <a:r>
                        <a:rPr kumimoji="1" lang="en-US" altLang="ja-JP" sz="900" dirty="0">
                          <a:latin typeface="Calibri" panose="020F0502020204030204" pitchFamily="34" charset="0"/>
                          <a:ea typeface="Calibri" panose="020F0502020204030204" pitchFamily="34" charset="0"/>
                          <a:cs typeface="Calibri" panose="020F0502020204030204" pitchFamily="34" charset="0"/>
                        </a:rPr>
                        <a:t>&lt;&lt;</a:t>
                      </a:r>
                      <a:r>
                        <a:rPr kumimoji="1" lang="en-US" altLang="ja-JP" sz="900" dirty="0">
                          <a:latin typeface="+mn-ea"/>
                          <a:ea typeface="+mn-ea"/>
                        </a:rPr>
                        <a:t> </a:t>
                      </a:r>
                      <a:r>
                        <a:rPr kumimoji="1" lang="ja-JP" altLang="en-US" sz="900" dirty="0">
                          <a:latin typeface="+mn-ea"/>
                          <a:ea typeface="+mn-ea"/>
                        </a:rPr>
                        <a:t>前の〇〇件</a:t>
                      </a:r>
                      <a:endParaRPr kumimoji="1" lang="en-US" altLang="ja-JP" sz="900" dirty="0">
                        <a:latin typeface="+mn-ea"/>
                        <a:ea typeface="+mn-ea"/>
                      </a:endParaRPr>
                    </a:p>
                  </a:txBody>
                  <a:tcPr/>
                </a:tc>
                <a:tc>
                  <a:txBody>
                    <a:bodyPr/>
                    <a:lstStyle/>
                    <a:p>
                      <a:pPr marL="0" indent="0">
                        <a:buFontTx/>
                        <a:buNone/>
                      </a:pPr>
                      <a:r>
                        <a:rPr kumimoji="1" lang="ja-JP" altLang="en-US" sz="900" dirty="0">
                          <a:latin typeface="+mn-ea"/>
                          <a:ea typeface="+mn-ea"/>
                        </a:rPr>
                        <a:t>現在の位置より〇〇件前の位置からサムネイルを表示します。</a:t>
                      </a:r>
                      <a:endParaRPr kumimoji="1" lang="en-US" altLang="ja-JP" sz="900" dirty="0">
                        <a:latin typeface="+mn-ea"/>
                        <a:ea typeface="+mn-ea"/>
                      </a:endParaRPr>
                    </a:p>
                    <a:p>
                      <a:pPr marL="0" indent="0">
                        <a:buFontTx/>
                        <a:buNone/>
                      </a:pPr>
                      <a:r>
                        <a:rPr kumimoji="1" lang="ja-JP" altLang="en-US" sz="900" dirty="0">
                          <a:latin typeface="+mn-ea"/>
                          <a:ea typeface="+mn-ea"/>
                        </a:rPr>
                        <a:t>〇〇件には、検索画面右上部の検索結果表示数で指定した件数が入ります。</a:t>
                      </a:r>
                    </a:p>
                  </a:txBody>
                  <a:tcPr/>
                </a:tc>
                <a:extLst>
                  <a:ext uri="{0D108BD9-81ED-4DB2-BD59-A6C34878D82A}">
                    <a16:rowId xmlns:a16="http://schemas.microsoft.com/office/drawing/2014/main" val="2738296377"/>
                  </a:ext>
                </a:extLst>
              </a:tr>
              <a:tr h="30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latin typeface="+mn-ea"/>
                          <a:ea typeface="+mn-ea"/>
                        </a:rPr>
                        <a:t>次の〇〇件 </a:t>
                      </a:r>
                      <a:r>
                        <a:rPr kumimoji="1" lang="en-US" altLang="ja-JP" sz="900" dirty="0">
                          <a:latin typeface="Calibri" panose="020F0502020204030204" pitchFamily="34" charset="0"/>
                          <a:ea typeface="Calibri" panose="020F0502020204030204" pitchFamily="34" charset="0"/>
                          <a:cs typeface="Calibri" panose="020F0502020204030204" pitchFamily="34" charset="0"/>
                        </a:rPr>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latin typeface="+mn-ea"/>
                          <a:ea typeface="+mn-ea"/>
                        </a:rPr>
                        <a:t>現在の位置より〇〇件後ろの位置からサムネイルを表示します。</a:t>
                      </a:r>
                      <a:endParaRPr kumimoji="1" lang="en-US" altLang="ja-JP" sz="900" dirty="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latin typeface="+mn-ea"/>
                          <a:ea typeface="+mn-ea"/>
                        </a:rPr>
                        <a:t>〇〇件には、検索画面右上部の検索結果表示数で指定した件数が入ります。</a:t>
                      </a:r>
                    </a:p>
                  </a:txBody>
                  <a:tcPr/>
                </a:tc>
                <a:extLst>
                  <a:ext uri="{0D108BD9-81ED-4DB2-BD59-A6C34878D82A}">
                    <a16:rowId xmlns:a16="http://schemas.microsoft.com/office/drawing/2014/main" val="3712756020"/>
                  </a:ext>
                </a:extLst>
              </a:tr>
              <a:tr h="307240">
                <a:tc>
                  <a:txBody>
                    <a:bodyPr/>
                    <a:lstStyle/>
                    <a:p>
                      <a:r>
                        <a:rPr kumimoji="1" lang="ja-JP" altLang="en-US" sz="900" dirty="0">
                          <a:latin typeface="+mn-ea"/>
                          <a:ea typeface="+mn-ea"/>
                        </a:rPr>
                        <a:t>ファイル出力</a:t>
                      </a:r>
                    </a:p>
                  </a:txBody>
                  <a:tcPr/>
                </a:tc>
                <a:tc>
                  <a:txBody>
                    <a:bodyPr/>
                    <a:lstStyle/>
                    <a:p>
                      <a:pPr marL="0" indent="0">
                        <a:buFontTx/>
                        <a:buNone/>
                      </a:pPr>
                      <a:r>
                        <a:rPr kumimoji="1" lang="ja-JP" altLang="en-US" sz="900" dirty="0">
                          <a:latin typeface="+mn-ea"/>
                          <a:ea typeface="+mn-ea"/>
                        </a:rPr>
                        <a:t>検索条件にヒットした全てのレコードに対して属性をファイル出力します。</a:t>
                      </a:r>
                      <a:endParaRPr kumimoji="1" lang="en-US" altLang="ja-JP" sz="900" dirty="0">
                        <a:latin typeface="+mn-ea"/>
                        <a:ea typeface="+mn-ea"/>
                      </a:endParaRPr>
                    </a:p>
                    <a:p>
                      <a:pPr marL="0" indent="0">
                        <a:buFontTx/>
                        <a:buNone/>
                      </a:pPr>
                      <a:r>
                        <a:rPr kumimoji="1" lang="ja-JP" altLang="en-US" sz="900" dirty="0">
                          <a:latin typeface="+mn-ea"/>
                          <a:ea typeface="+mn-ea"/>
                        </a:rPr>
                        <a:t>「全属性を」にチェックが入っていない場合、表示属性で指定された属性を出力します。</a:t>
                      </a:r>
                    </a:p>
                  </a:txBody>
                  <a:tcPr/>
                </a:tc>
                <a:extLst>
                  <a:ext uri="{0D108BD9-81ED-4DB2-BD59-A6C34878D82A}">
                    <a16:rowId xmlns:a16="http://schemas.microsoft.com/office/drawing/2014/main" val="3717380514"/>
                  </a:ext>
                </a:extLst>
              </a:tr>
            </a:tbl>
          </a:graphicData>
        </a:graphic>
      </p:graphicFrame>
    </p:spTree>
    <p:extLst>
      <p:ext uri="{BB962C8B-B14F-4D97-AF65-F5344CB8AC3E}">
        <p14:creationId xmlns:p14="http://schemas.microsoft.com/office/powerpoint/2010/main" val="2485560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F6507B0A-3681-C018-3EF8-3E3BE4C02FB4}"/>
              </a:ext>
            </a:extLst>
          </p:cNvPr>
          <p:cNvPicPr>
            <a:picLocks noChangeAspect="1"/>
          </p:cNvPicPr>
          <p:nvPr/>
        </p:nvPicPr>
        <p:blipFill>
          <a:blip r:embed="rId2"/>
          <a:stretch>
            <a:fillRect/>
          </a:stretch>
        </p:blipFill>
        <p:spPr>
          <a:xfrm>
            <a:off x="1640632" y="1882683"/>
            <a:ext cx="7026391" cy="4342700"/>
          </a:xfrm>
          <a:prstGeom prst="rect">
            <a:avLst/>
          </a:prstGeom>
        </p:spPr>
      </p:pic>
      <p:sp>
        <p:nvSpPr>
          <p:cNvPr id="2" name="タイトル 1"/>
          <p:cNvSpPr>
            <a:spLocks noGrp="1"/>
          </p:cNvSpPr>
          <p:nvPr>
            <p:ph type="title"/>
          </p:nvPr>
        </p:nvSpPr>
        <p:spPr>
          <a:xfrm>
            <a:off x="273050" y="130175"/>
            <a:ext cx="7416254" cy="490538"/>
          </a:xfrm>
        </p:spPr>
        <p:txBody>
          <a:bodyPr/>
          <a:lstStyle/>
          <a:p>
            <a:pPr algn="l" fontAlgn="t"/>
            <a:r>
              <a:rPr lang="ja-JP" altLang="en-US" sz="2000" u="none" strike="noStrike" dirty="0">
                <a:effectLst/>
                <a:latin typeface="+mn-lt"/>
                <a:ea typeface="+mn-ea"/>
              </a:rPr>
              <a:t>機能追加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サムネイル表示機能（</a:t>
            </a:r>
            <a:r>
              <a:rPr lang="ja-JP" altLang="en-US" sz="1800" dirty="0">
                <a:latin typeface="+mn-lt"/>
                <a:ea typeface="+mn-ea"/>
              </a:rPr>
              <a:t>印刷</a:t>
            </a:r>
            <a:r>
              <a:rPr lang="ja-JP" altLang="en-US" sz="1800" u="none" strike="noStrike" dirty="0">
                <a:effectLst/>
                <a:latin typeface="+mn-lt"/>
                <a:ea typeface="+mn-ea"/>
              </a:rPr>
              <a:t>指示画面仕様）</a:t>
            </a:r>
            <a:endParaRPr kumimoji="1" lang="ja-JP" altLang="en-US" dirty="0"/>
          </a:p>
        </p:txBody>
      </p:sp>
      <p:sp>
        <p:nvSpPr>
          <p:cNvPr id="28" name="コンテンツ プレースホルダー 2">
            <a:extLst>
              <a:ext uri="{FF2B5EF4-FFF2-40B4-BE49-F238E27FC236}">
                <a16:creationId xmlns:a16="http://schemas.microsoft.com/office/drawing/2014/main" id="{24E3E470-6FA2-992B-F49E-3EBA2517789F}"/>
              </a:ext>
            </a:extLst>
          </p:cNvPr>
          <p:cNvSpPr>
            <a:spLocks noGrp="1"/>
          </p:cNvSpPr>
          <p:nvPr>
            <p:ph idx="1"/>
          </p:nvPr>
        </p:nvSpPr>
        <p:spPr>
          <a:xfrm>
            <a:off x="495300" y="836712"/>
            <a:ext cx="9282236" cy="5792613"/>
          </a:xfrm>
        </p:spPr>
        <p:txBody>
          <a:bodyPr/>
          <a:lstStyle/>
          <a:p>
            <a:pPr>
              <a:lnSpc>
                <a:spcPct val="150000"/>
              </a:lnSpc>
              <a:spcBef>
                <a:spcPts val="0"/>
              </a:spcBef>
              <a:spcAft>
                <a:spcPts val="600"/>
              </a:spcAft>
              <a:buFont typeface="Wingdings" panose="05000000000000000000" pitchFamily="2" charset="2"/>
              <a:buChar char="n"/>
            </a:pPr>
            <a:r>
              <a:rPr lang="ja-JP" altLang="en-US" sz="1600" dirty="0">
                <a:latin typeface="+mn-ea"/>
              </a:rPr>
              <a:t>印刷指示画面</a:t>
            </a:r>
            <a:endParaRPr lang="en-US" altLang="ja-JP" sz="1600" dirty="0">
              <a:latin typeface="+mn-ea"/>
            </a:endParaRPr>
          </a:p>
          <a:p>
            <a:pPr marL="400050" lvl="1" indent="0">
              <a:spcBef>
                <a:spcPts val="0"/>
              </a:spcBef>
              <a:spcAft>
                <a:spcPts val="600"/>
              </a:spcAft>
              <a:buNone/>
            </a:pPr>
            <a:r>
              <a:rPr lang="ja-JP" altLang="en-US" sz="1200" dirty="0">
                <a:latin typeface="+mn-ea"/>
              </a:rPr>
              <a:t>検索結果のサムネイル表示で図面が（複数）選択された状態で出力ボタンをクリックすると当該印刷指示画面に遷移します。</a:t>
            </a:r>
            <a:endParaRPr lang="en-US" altLang="ja-JP" sz="1200" dirty="0">
              <a:latin typeface="+mn-ea"/>
            </a:endParaRPr>
          </a:p>
          <a:p>
            <a:pPr marL="400050" lvl="1" indent="0">
              <a:spcBef>
                <a:spcPts val="0"/>
              </a:spcBef>
              <a:spcAft>
                <a:spcPts val="600"/>
              </a:spcAft>
              <a:buNone/>
            </a:pPr>
            <a:r>
              <a:rPr lang="ja-JP" altLang="en-US" sz="1200" dirty="0">
                <a:latin typeface="+mn-ea"/>
              </a:rPr>
              <a:t>サムネイル表示画面で図面が未選択の状態は、検索結果画面に現状と同じエラーを表示し、画面遷移はありません。</a:t>
            </a:r>
            <a:endParaRPr lang="en-US" altLang="ja-JP" sz="1200" dirty="0">
              <a:latin typeface="+mn-ea"/>
            </a:endParaRPr>
          </a:p>
          <a:p>
            <a:pPr marL="400050" lvl="1" indent="0">
              <a:spcBef>
                <a:spcPts val="0"/>
              </a:spcBef>
              <a:spcAft>
                <a:spcPts val="600"/>
              </a:spcAft>
              <a:buNone/>
            </a:pPr>
            <a:endParaRPr lang="en-US" altLang="ja-JP" sz="1200" dirty="0">
              <a:latin typeface="+mn-ea"/>
            </a:endParaRPr>
          </a:p>
        </p:txBody>
      </p:sp>
      <p:sp>
        <p:nvSpPr>
          <p:cNvPr id="6" name="吹き出し: 線 5">
            <a:extLst>
              <a:ext uri="{FF2B5EF4-FFF2-40B4-BE49-F238E27FC236}">
                <a16:creationId xmlns:a16="http://schemas.microsoft.com/office/drawing/2014/main" id="{D42F3A24-BA80-1E65-9450-32EC9538247C}"/>
              </a:ext>
            </a:extLst>
          </p:cNvPr>
          <p:cNvSpPr/>
          <p:nvPr/>
        </p:nvSpPr>
        <p:spPr>
          <a:xfrm>
            <a:off x="273050" y="2242723"/>
            <a:ext cx="1872208" cy="490538"/>
          </a:xfrm>
          <a:prstGeom prst="borderCallout1">
            <a:avLst>
              <a:gd name="adj1" fmla="val 110600"/>
              <a:gd name="adj2" fmla="val 41716"/>
              <a:gd name="adj3" fmla="val 220139"/>
              <a:gd name="adj4" fmla="val 78036"/>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dirty="0"/>
              <a:t>チェックボックスにより</a:t>
            </a:r>
            <a:endParaRPr kumimoji="1" lang="en-US" altLang="ja-JP" sz="1100" dirty="0"/>
          </a:p>
          <a:p>
            <a:pPr algn="ctr"/>
            <a:r>
              <a:rPr lang="ja-JP" altLang="en-US" dirty="0"/>
              <a:t>出図対象図面</a:t>
            </a:r>
            <a:r>
              <a:rPr kumimoji="1" lang="ja-JP" altLang="en-US" sz="1100" dirty="0"/>
              <a:t>変更が可能</a:t>
            </a:r>
          </a:p>
        </p:txBody>
      </p:sp>
      <p:sp>
        <p:nvSpPr>
          <p:cNvPr id="7" name="吹き出し: 線 6">
            <a:extLst>
              <a:ext uri="{FF2B5EF4-FFF2-40B4-BE49-F238E27FC236}">
                <a16:creationId xmlns:a16="http://schemas.microsoft.com/office/drawing/2014/main" id="{6A6FD100-3321-56B0-6856-24AC12BE435B}"/>
              </a:ext>
            </a:extLst>
          </p:cNvPr>
          <p:cNvSpPr/>
          <p:nvPr/>
        </p:nvSpPr>
        <p:spPr>
          <a:xfrm>
            <a:off x="3231034" y="4479412"/>
            <a:ext cx="2303686" cy="490538"/>
          </a:xfrm>
          <a:prstGeom prst="borderCallout1">
            <a:avLst>
              <a:gd name="adj1" fmla="val 42361"/>
              <a:gd name="adj2" fmla="val -1638"/>
              <a:gd name="adj3" fmla="val -7878"/>
              <a:gd name="adj4" fmla="val -19865"/>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dirty="0"/>
              <a:t>印刷サイズと部数の指定</a:t>
            </a:r>
            <a:endParaRPr kumimoji="1" lang="en-US" altLang="ja-JP" sz="1100" dirty="0"/>
          </a:p>
          <a:p>
            <a:pPr algn="ctr"/>
            <a:r>
              <a:rPr lang="ja-JP" altLang="en-US" dirty="0"/>
              <a:t>仕様は検索結果画面と同じ</a:t>
            </a:r>
            <a:endParaRPr kumimoji="1" lang="ja-JP" altLang="en-US" sz="1100" dirty="0"/>
          </a:p>
        </p:txBody>
      </p:sp>
      <p:sp>
        <p:nvSpPr>
          <p:cNvPr id="8" name="四角形: 角を丸くする 7">
            <a:extLst>
              <a:ext uri="{FF2B5EF4-FFF2-40B4-BE49-F238E27FC236}">
                <a16:creationId xmlns:a16="http://schemas.microsoft.com/office/drawing/2014/main" id="{352562E0-A518-E306-108D-9B6A313474C1}"/>
              </a:ext>
            </a:extLst>
          </p:cNvPr>
          <p:cNvSpPr/>
          <p:nvPr/>
        </p:nvSpPr>
        <p:spPr>
          <a:xfrm>
            <a:off x="1784647" y="2917311"/>
            <a:ext cx="216025" cy="148565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6F76B89-659A-A556-7D8D-AE49C86FD07F}"/>
              </a:ext>
            </a:extLst>
          </p:cNvPr>
          <p:cNvSpPr/>
          <p:nvPr/>
        </p:nvSpPr>
        <p:spPr>
          <a:xfrm>
            <a:off x="2006897" y="2796041"/>
            <a:ext cx="785863" cy="1678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22392C02-74D0-F952-4D41-426744AFD89F}"/>
              </a:ext>
            </a:extLst>
          </p:cNvPr>
          <p:cNvSpPr/>
          <p:nvPr/>
        </p:nvSpPr>
        <p:spPr>
          <a:xfrm>
            <a:off x="1892659" y="5699106"/>
            <a:ext cx="2916325" cy="4320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線 10">
            <a:extLst>
              <a:ext uri="{FF2B5EF4-FFF2-40B4-BE49-F238E27FC236}">
                <a16:creationId xmlns:a16="http://schemas.microsoft.com/office/drawing/2014/main" id="{97A7C1CF-F98F-FDC5-7BF0-FBF104BB6137}"/>
              </a:ext>
            </a:extLst>
          </p:cNvPr>
          <p:cNvSpPr/>
          <p:nvPr/>
        </p:nvSpPr>
        <p:spPr>
          <a:xfrm>
            <a:off x="128464" y="4835011"/>
            <a:ext cx="2592288" cy="648072"/>
          </a:xfrm>
          <a:prstGeom prst="borderCallout1">
            <a:avLst>
              <a:gd name="adj1" fmla="val 86618"/>
              <a:gd name="adj2" fmla="val 99524"/>
              <a:gd name="adj3" fmla="val 149196"/>
              <a:gd name="adj4" fmla="val 128247"/>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100" dirty="0"/>
              <a:t>出力プロッタの指定をするプルダウン</a:t>
            </a:r>
            <a:endParaRPr kumimoji="1" lang="en-US" altLang="ja-JP" sz="1100" dirty="0"/>
          </a:p>
          <a:p>
            <a:r>
              <a:rPr lang="ja-JP" altLang="en-US" dirty="0"/>
              <a:t>デフォルトは検索結果画面で設定されているプロッタ</a:t>
            </a:r>
            <a:endParaRPr kumimoji="1" lang="ja-JP" altLang="en-US" sz="1100" dirty="0"/>
          </a:p>
        </p:txBody>
      </p:sp>
      <p:sp>
        <p:nvSpPr>
          <p:cNvPr id="12" name="吹き出し: 線 11">
            <a:extLst>
              <a:ext uri="{FF2B5EF4-FFF2-40B4-BE49-F238E27FC236}">
                <a16:creationId xmlns:a16="http://schemas.microsoft.com/office/drawing/2014/main" id="{84A636D0-4FE0-0F7E-42CA-04E83AA34560}"/>
              </a:ext>
            </a:extLst>
          </p:cNvPr>
          <p:cNvSpPr/>
          <p:nvPr/>
        </p:nvSpPr>
        <p:spPr>
          <a:xfrm>
            <a:off x="5984117" y="4774883"/>
            <a:ext cx="2592288" cy="353281"/>
          </a:xfrm>
          <a:prstGeom prst="borderCallout1">
            <a:avLst>
              <a:gd name="adj1" fmla="val 67782"/>
              <a:gd name="adj2" fmla="val 567"/>
              <a:gd name="adj3" fmla="val 292235"/>
              <a:gd name="adj4" fmla="val -23491"/>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dirty="0"/>
              <a:t>A-PLOT</a:t>
            </a:r>
            <a:r>
              <a:rPr lang="ja-JP" altLang="en-US" dirty="0"/>
              <a:t>への印刷指示をするボタン</a:t>
            </a:r>
            <a:endParaRPr kumimoji="1" lang="ja-JP" altLang="en-US" sz="1100" dirty="0"/>
          </a:p>
        </p:txBody>
      </p:sp>
      <p:sp>
        <p:nvSpPr>
          <p:cNvPr id="15" name="吹き出し: 線 14">
            <a:extLst>
              <a:ext uri="{FF2B5EF4-FFF2-40B4-BE49-F238E27FC236}">
                <a16:creationId xmlns:a16="http://schemas.microsoft.com/office/drawing/2014/main" id="{8851FC1B-6A23-4207-12D0-EBC5E393DD65}"/>
              </a:ext>
            </a:extLst>
          </p:cNvPr>
          <p:cNvSpPr/>
          <p:nvPr/>
        </p:nvSpPr>
        <p:spPr>
          <a:xfrm>
            <a:off x="4808984" y="6165304"/>
            <a:ext cx="2736304" cy="353281"/>
          </a:xfrm>
          <a:prstGeom prst="borderCallout1">
            <a:avLst>
              <a:gd name="adj1" fmla="val -1548"/>
              <a:gd name="adj2" fmla="val 97885"/>
              <a:gd name="adj3" fmla="val -42858"/>
              <a:gd name="adj4" fmla="val 103275"/>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dirty="0"/>
              <a:t>画面を閉じてサムネイル表示画面に戻る</a:t>
            </a:r>
            <a:endParaRPr kumimoji="1" lang="ja-JP" altLang="en-US" sz="1100" dirty="0"/>
          </a:p>
        </p:txBody>
      </p:sp>
      <p:sp>
        <p:nvSpPr>
          <p:cNvPr id="3" name="四角形: 角を丸くする 2">
            <a:extLst>
              <a:ext uri="{FF2B5EF4-FFF2-40B4-BE49-F238E27FC236}">
                <a16:creationId xmlns:a16="http://schemas.microsoft.com/office/drawing/2014/main" id="{E03AE74E-822F-1BE6-3326-B18B3F694174}"/>
              </a:ext>
            </a:extLst>
          </p:cNvPr>
          <p:cNvSpPr/>
          <p:nvPr/>
        </p:nvSpPr>
        <p:spPr>
          <a:xfrm>
            <a:off x="3656856" y="2733261"/>
            <a:ext cx="4968552" cy="171200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吹き出し: 線 3">
            <a:extLst>
              <a:ext uri="{FF2B5EF4-FFF2-40B4-BE49-F238E27FC236}">
                <a16:creationId xmlns:a16="http://schemas.microsoft.com/office/drawing/2014/main" id="{83A6E7A2-1F75-8872-63F7-F2D887497722}"/>
              </a:ext>
            </a:extLst>
          </p:cNvPr>
          <p:cNvSpPr/>
          <p:nvPr/>
        </p:nvSpPr>
        <p:spPr>
          <a:xfrm>
            <a:off x="6177136" y="1897731"/>
            <a:ext cx="2729389" cy="481922"/>
          </a:xfrm>
          <a:prstGeom prst="borderCallout1">
            <a:avLst>
              <a:gd name="adj1" fmla="val 67782"/>
              <a:gd name="adj2" fmla="val 567"/>
              <a:gd name="adj3" fmla="val 169006"/>
              <a:gd name="adj4" fmla="val -21067"/>
            </a:avLst>
          </a:prstGeom>
          <a:solidFill>
            <a:srgbClr val="3399FF"/>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dirty="0">
                <a:solidFill>
                  <a:schemeClr val="bg1"/>
                </a:solidFill>
              </a:rPr>
              <a:t>表示属性は、検索結果画面の表示属性で選択された項目とします</a:t>
            </a:r>
            <a:endParaRPr kumimoji="1" lang="ja-JP" altLang="en-US" sz="1100" dirty="0">
              <a:solidFill>
                <a:schemeClr val="bg1"/>
              </a:solidFill>
            </a:endParaRPr>
          </a:p>
        </p:txBody>
      </p:sp>
    </p:spTree>
    <p:extLst>
      <p:ext uri="{BB962C8B-B14F-4D97-AF65-F5344CB8AC3E}">
        <p14:creationId xmlns:p14="http://schemas.microsoft.com/office/powerpoint/2010/main" val="3548109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サムネイル表示機能（</a:t>
            </a:r>
            <a:r>
              <a:rPr lang="ja-JP" altLang="en-US" sz="1800" dirty="0">
                <a:latin typeface="+mn-lt"/>
                <a:ea typeface="+mn-ea"/>
              </a:rPr>
              <a:t>印刷</a:t>
            </a:r>
            <a:r>
              <a:rPr lang="ja-JP" altLang="en-US" sz="1800" u="none" strike="noStrike" dirty="0">
                <a:effectLst/>
                <a:latin typeface="+mn-lt"/>
                <a:ea typeface="+mn-ea"/>
              </a:rPr>
              <a:t>指示画面仕様）</a:t>
            </a:r>
            <a:endParaRPr kumimoji="1" lang="ja-JP" altLang="en-US" dirty="0"/>
          </a:p>
        </p:txBody>
      </p:sp>
      <p:sp>
        <p:nvSpPr>
          <p:cNvPr id="28" name="コンテンツ プレースホルダー 2">
            <a:extLst>
              <a:ext uri="{FF2B5EF4-FFF2-40B4-BE49-F238E27FC236}">
                <a16:creationId xmlns:a16="http://schemas.microsoft.com/office/drawing/2014/main" id="{24E3E470-6FA2-992B-F49E-3EBA2517789F}"/>
              </a:ext>
            </a:extLst>
          </p:cNvPr>
          <p:cNvSpPr>
            <a:spLocks noGrp="1"/>
          </p:cNvSpPr>
          <p:nvPr>
            <p:ph idx="1"/>
          </p:nvPr>
        </p:nvSpPr>
        <p:spPr>
          <a:xfrm>
            <a:off x="495300" y="836712"/>
            <a:ext cx="9282236" cy="5792613"/>
          </a:xfrm>
        </p:spPr>
        <p:txBody>
          <a:bodyPr/>
          <a:lstStyle/>
          <a:p>
            <a:pPr>
              <a:lnSpc>
                <a:spcPct val="150000"/>
              </a:lnSpc>
              <a:spcBef>
                <a:spcPts val="0"/>
              </a:spcBef>
              <a:spcAft>
                <a:spcPts val="600"/>
              </a:spcAft>
              <a:buFont typeface="Wingdings" panose="05000000000000000000" pitchFamily="2" charset="2"/>
              <a:buChar char="n"/>
            </a:pPr>
            <a:r>
              <a:rPr lang="ja-JP" altLang="en-US" sz="1600" dirty="0">
                <a:latin typeface="+mn-ea"/>
              </a:rPr>
              <a:t>印刷指示画面</a:t>
            </a:r>
            <a:endParaRPr lang="en-US" altLang="ja-JP" sz="1600" dirty="0">
              <a:latin typeface="+mn-ea"/>
            </a:endParaRPr>
          </a:p>
          <a:p>
            <a:pPr marL="400050" lvl="1" indent="0">
              <a:lnSpc>
                <a:spcPct val="150000"/>
              </a:lnSpc>
              <a:spcBef>
                <a:spcPts val="0"/>
              </a:spcBef>
              <a:spcAft>
                <a:spcPts val="600"/>
              </a:spcAft>
              <a:buNone/>
            </a:pPr>
            <a:r>
              <a:rPr lang="ja-JP" altLang="en-US" sz="1200" dirty="0">
                <a:latin typeface="+mn-ea"/>
              </a:rPr>
              <a:t>印刷指示画面での機能は次の通りです。</a:t>
            </a:r>
            <a:endParaRPr lang="en-US" altLang="ja-JP" sz="12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画面オープン前に、①図面が</a:t>
            </a:r>
            <a:r>
              <a:rPr lang="en-US" altLang="ja-JP" sz="1100" dirty="0">
                <a:latin typeface="+mn-ea"/>
              </a:rPr>
              <a:t>1</a:t>
            </a:r>
            <a:r>
              <a:rPr lang="ja-JP" altLang="en-US" sz="1100" dirty="0">
                <a:latin typeface="+mn-ea"/>
              </a:rPr>
              <a:t>件も選択されていない、②</a:t>
            </a:r>
            <a:r>
              <a:rPr lang="en-US" altLang="ja-JP" sz="1100" dirty="0">
                <a:latin typeface="+mn-ea"/>
              </a:rPr>
              <a:t>TIFF</a:t>
            </a:r>
            <a:r>
              <a:rPr lang="ja-JP" altLang="en-US" sz="1100" dirty="0">
                <a:latin typeface="+mn-ea"/>
              </a:rPr>
              <a:t>図面でないものを選択している、③図面の印刷権限がないの３条件をチェックし、</a:t>
            </a:r>
            <a:r>
              <a:rPr lang="en-US" altLang="ja-JP" sz="1100" dirty="0">
                <a:latin typeface="+mn-ea"/>
              </a:rPr>
              <a:t>1</a:t>
            </a:r>
            <a:r>
              <a:rPr lang="ja-JP" altLang="en-US" sz="1100" dirty="0">
                <a:latin typeface="+mn-ea"/>
              </a:rPr>
              <a:t>件でも該当する場合は、検索結果画面にエラー表示し、画面は遷移しません。（現状と同じチェック）</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リストに表示される情報は、印刷サイズ、部数、図番、</a:t>
            </a:r>
            <a:r>
              <a:rPr lang="ja-JP" altLang="en-US" sz="1100" dirty="0">
                <a:solidFill>
                  <a:schemeClr val="bg1"/>
                </a:solidFill>
                <a:latin typeface="+mn-ea"/>
              </a:rPr>
              <a:t>検索結果表示画面の表示属性で選択された項目</a:t>
            </a:r>
            <a:r>
              <a:rPr lang="ja-JP" altLang="en-US" sz="1100" dirty="0">
                <a:latin typeface="+mn-ea"/>
              </a:rPr>
              <a:t>とします。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印刷サイズ、部数の指定方法は、現状の検索結果画面と同じ方法で実装します。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印刷指示画面でチェックボックスによる図面単位での選択／非選択が可能です。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印刷指示画面呼び出し後の検索結果画面からの図面の追加は不可とします。</a:t>
            </a:r>
            <a:br>
              <a:rPr lang="en-US" altLang="ja-JP" sz="1100" dirty="0">
                <a:latin typeface="+mn-ea"/>
              </a:rPr>
            </a:br>
            <a:r>
              <a:rPr lang="ja-JP" altLang="en-US" sz="1100" dirty="0">
                <a:latin typeface="+mn-ea"/>
              </a:rPr>
              <a:t>　（キャンセルボタンをクリックして検索結果表示画面に戻り図面を追加する）</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図番へのリンクやバルーン表示はなしとします。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図面リストが画面に収まらない場合は、縦横スクロールを表示します。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出力プロッタは検索結果画面で選択されたプロッタを引き継ぎますが、選択していない場合も考慮し、</a:t>
            </a:r>
            <a:br>
              <a:rPr lang="en-US" altLang="ja-JP" sz="1100" dirty="0">
                <a:latin typeface="+mn-ea"/>
              </a:rPr>
            </a:br>
            <a:r>
              <a:rPr lang="ja-JP" altLang="en-US" sz="1100" dirty="0">
                <a:latin typeface="+mn-ea"/>
              </a:rPr>
              <a:t>当該画面でプルダウンメニューにより設定できるようにします。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出力ボタンをクリックすると、「出力を行いますか」のダイアログを表示し、「</a:t>
            </a:r>
            <a:r>
              <a:rPr lang="en-US" altLang="ja-JP" sz="1100" dirty="0">
                <a:latin typeface="+mn-ea"/>
              </a:rPr>
              <a:t>OK</a:t>
            </a:r>
            <a:r>
              <a:rPr lang="ja-JP" altLang="en-US" sz="1100" dirty="0">
                <a:latin typeface="+mn-ea"/>
              </a:rPr>
              <a:t>」をクリックすると、</a:t>
            </a:r>
            <a:br>
              <a:rPr lang="en-US" altLang="ja-JP" sz="1100" dirty="0">
                <a:latin typeface="+mn-ea"/>
              </a:rPr>
            </a:br>
            <a:r>
              <a:rPr lang="ja-JP" altLang="en-US" sz="1100" dirty="0">
                <a:latin typeface="+mn-ea"/>
              </a:rPr>
              <a:t>印刷指示画面内に結果を表示します。表示内容については、現行仕様と同じにします。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出力結果表示の「戻る」ボタンをクリックすると、印刷指示画面を閉じ、サムネイル表示のチェックボックスを全解除します。</a:t>
            </a:r>
            <a:endParaRPr lang="en-US" altLang="ja-JP" sz="1100" dirty="0">
              <a:latin typeface="+mn-ea"/>
            </a:endParaRPr>
          </a:p>
          <a:p>
            <a:pPr marL="571500" lvl="1" indent="-171450">
              <a:lnSpc>
                <a:spcPct val="150000"/>
              </a:lnSpc>
              <a:spcBef>
                <a:spcPts val="0"/>
              </a:spcBef>
              <a:spcAft>
                <a:spcPts val="600"/>
              </a:spcAft>
              <a:buFont typeface="Wingdings" panose="05000000000000000000" pitchFamily="2" charset="2"/>
              <a:buChar char="n"/>
            </a:pPr>
            <a:r>
              <a:rPr lang="ja-JP" altLang="en-US" sz="1100" dirty="0">
                <a:latin typeface="+mn-ea"/>
              </a:rPr>
              <a:t>日本語／英語により、表示するラベル名称を切り替えます。　英語画面名は、「</a:t>
            </a:r>
            <a:r>
              <a:rPr lang="en-US" altLang="ja-JP" sz="1100" dirty="0">
                <a:latin typeface="+mn-ea"/>
              </a:rPr>
              <a:t>Print Request</a:t>
            </a:r>
            <a:r>
              <a:rPr lang="ja-JP" altLang="en-US" sz="1100" dirty="0">
                <a:latin typeface="+mn-ea"/>
              </a:rPr>
              <a:t>」とします。</a:t>
            </a:r>
            <a:endParaRPr lang="en-US" altLang="ja-JP" sz="1100" dirty="0">
              <a:latin typeface="+mn-ea"/>
            </a:endParaRPr>
          </a:p>
          <a:p>
            <a:pPr marL="400050" lvl="1" indent="0">
              <a:lnSpc>
                <a:spcPct val="150000"/>
              </a:lnSpc>
              <a:spcBef>
                <a:spcPts val="0"/>
              </a:spcBef>
              <a:spcAft>
                <a:spcPts val="600"/>
              </a:spcAft>
              <a:buNone/>
            </a:pPr>
            <a:r>
              <a:rPr lang="ja-JP" altLang="en-US" sz="1100" dirty="0">
                <a:latin typeface="+mn-ea"/>
              </a:rPr>
              <a:t>　</a:t>
            </a:r>
            <a:r>
              <a:rPr lang="ja-JP" altLang="en-US" sz="1100" dirty="0">
                <a:solidFill>
                  <a:srgbClr val="FF0000"/>
                </a:solidFill>
                <a:latin typeface="+mn-ea"/>
              </a:rPr>
              <a:t>ボタン名の日本語／英語は「出力／</a:t>
            </a:r>
            <a:r>
              <a:rPr lang="en-US" altLang="ja-JP" sz="1100" dirty="0">
                <a:solidFill>
                  <a:srgbClr val="FF0000"/>
                </a:solidFill>
                <a:latin typeface="+mn-ea"/>
              </a:rPr>
              <a:t>Output</a:t>
            </a:r>
            <a:r>
              <a:rPr lang="ja-JP" altLang="en-US" sz="1100" dirty="0">
                <a:solidFill>
                  <a:srgbClr val="FF0000"/>
                </a:solidFill>
                <a:latin typeface="+mn-ea"/>
              </a:rPr>
              <a:t>」、「キャンセル／</a:t>
            </a:r>
            <a:r>
              <a:rPr lang="en-US" altLang="ja-JP" sz="1100" dirty="0">
                <a:solidFill>
                  <a:srgbClr val="FF0000"/>
                </a:solidFill>
                <a:latin typeface="+mn-ea"/>
              </a:rPr>
              <a:t>Cancel</a:t>
            </a:r>
            <a:r>
              <a:rPr lang="ja-JP" altLang="en-US" sz="1100" dirty="0">
                <a:solidFill>
                  <a:srgbClr val="FF0000"/>
                </a:solidFill>
                <a:latin typeface="+mn-ea"/>
              </a:rPr>
              <a:t>」、「戻る／</a:t>
            </a:r>
            <a:r>
              <a:rPr lang="en-US" altLang="ja-JP" sz="1100" dirty="0">
                <a:solidFill>
                  <a:srgbClr val="FF0000"/>
                </a:solidFill>
                <a:latin typeface="+mn-ea"/>
              </a:rPr>
              <a:t>Back</a:t>
            </a:r>
            <a:r>
              <a:rPr lang="ja-JP" altLang="en-US" sz="1100" dirty="0">
                <a:solidFill>
                  <a:srgbClr val="FF0000"/>
                </a:solidFill>
                <a:latin typeface="+mn-ea"/>
              </a:rPr>
              <a:t>」とします。</a:t>
            </a:r>
            <a:endParaRPr lang="en-US" altLang="ja-JP" sz="1100" dirty="0">
              <a:solidFill>
                <a:srgbClr val="FF0000"/>
              </a:solidFill>
              <a:latin typeface="+mn-ea"/>
            </a:endParaRPr>
          </a:p>
        </p:txBody>
      </p:sp>
    </p:spTree>
    <p:extLst>
      <p:ext uri="{BB962C8B-B14F-4D97-AF65-F5344CB8AC3E}">
        <p14:creationId xmlns:p14="http://schemas.microsoft.com/office/powerpoint/2010/main" val="366218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機能追加</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サムネイル表示機能（印刷指示に関する画面遷移）</a:t>
            </a:r>
            <a:endParaRPr kumimoji="1" lang="ja-JP" altLang="en-US" dirty="0"/>
          </a:p>
        </p:txBody>
      </p:sp>
      <p:sp>
        <p:nvSpPr>
          <p:cNvPr id="28" name="コンテンツ プレースホルダー 2">
            <a:extLst>
              <a:ext uri="{FF2B5EF4-FFF2-40B4-BE49-F238E27FC236}">
                <a16:creationId xmlns:a16="http://schemas.microsoft.com/office/drawing/2014/main" id="{24E3E470-6FA2-992B-F49E-3EBA2517789F}"/>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dirty="0">
                <a:latin typeface="+mn-ea"/>
              </a:rPr>
              <a:t>印刷指示画面の画面遷移</a:t>
            </a:r>
            <a:endParaRPr lang="en-US" altLang="ja-JP" sz="1600" dirty="0">
              <a:latin typeface="+mn-ea"/>
            </a:endParaRPr>
          </a:p>
        </p:txBody>
      </p:sp>
      <p:pic>
        <p:nvPicPr>
          <p:cNvPr id="8" name="図 7">
            <a:extLst>
              <a:ext uri="{FF2B5EF4-FFF2-40B4-BE49-F238E27FC236}">
                <a16:creationId xmlns:a16="http://schemas.microsoft.com/office/drawing/2014/main" id="{76B26386-C37A-FE16-97A2-6F4DA8335A05}"/>
              </a:ext>
            </a:extLst>
          </p:cNvPr>
          <p:cNvPicPr>
            <a:picLocks noChangeAspect="1"/>
          </p:cNvPicPr>
          <p:nvPr/>
        </p:nvPicPr>
        <p:blipFill>
          <a:blip r:embed="rId2"/>
          <a:stretch>
            <a:fillRect/>
          </a:stretch>
        </p:blipFill>
        <p:spPr>
          <a:xfrm>
            <a:off x="273050" y="4617260"/>
            <a:ext cx="3270041" cy="2022178"/>
          </a:xfrm>
          <a:prstGeom prst="rect">
            <a:avLst/>
          </a:prstGeom>
          <a:ln w="19050">
            <a:solidFill>
              <a:schemeClr val="bg1">
                <a:lumMod val="50000"/>
              </a:schemeClr>
            </a:solidFill>
          </a:ln>
        </p:spPr>
      </p:pic>
      <p:pic>
        <p:nvPicPr>
          <p:cNvPr id="12" name="図 11">
            <a:extLst>
              <a:ext uri="{FF2B5EF4-FFF2-40B4-BE49-F238E27FC236}">
                <a16:creationId xmlns:a16="http://schemas.microsoft.com/office/drawing/2014/main" id="{E1B03BE8-8FA4-F5AC-F842-9C64AECF1E08}"/>
              </a:ext>
            </a:extLst>
          </p:cNvPr>
          <p:cNvPicPr>
            <a:picLocks noChangeAspect="1"/>
          </p:cNvPicPr>
          <p:nvPr/>
        </p:nvPicPr>
        <p:blipFill>
          <a:blip r:embed="rId3"/>
          <a:stretch>
            <a:fillRect/>
          </a:stretch>
        </p:blipFill>
        <p:spPr>
          <a:xfrm>
            <a:off x="5065648" y="6019651"/>
            <a:ext cx="2594525" cy="748640"/>
          </a:xfrm>
          <a:prstGeom prst="rect">
            <a:avLst/>
          </a:prstGeom>
          <a:ln w="15875">
            <a:solidFill>
              <a:schemeClr val="bg1">
                <a:lumMod val="50000"/>
              </a:schemeClr>
            </a:solidFill>
          </a:ln>
        </p:spPr>
      </p:pic>
      <p:pic>
        <p:nvPicPr>
          <p:cNvPr id="17" name="図 16">
            <a:extLst>
              <a:ext uri="{FF2B5EF4-FFF2-40B4-BE49-F238E27FC236}">
                <a16:creationId xmlns:a16="http://schemas.microsoft.com/office/drawing/2014/main" id="{3215E82B-8C71-0F46-B0A7-AEDE85565EF0}"/>
              </a:ext>
            </a:extLst>
          </p:cNvPr>
          <p:cNvPicPr>
            <a:picLocks noChangeAspect="1"/>
          </p:cNvPicPr>
          <p:nvPr/>
        </p:nvPicPr>
        <p:blipFill>
          <a:blip r:embed="rId4"/>
          <a:stretch>
            <a:fillRect/>
          </a:stretch>
        </p:blipFill>
        <p:spPr>
          <a:xfrm>
            <a:off x="409042" y="1464160"/>
            <a:ext cx="2094152" cy="1454440"/>
          </a:xfrm>
          <a:prstGeom prst="rect">
            <a:avLst/>
          </a:prstGeom>
          <a:ln w="19050">
            <a:solidFill>
              <a:schemeClr val="bg1">
                <a:lumMod val="50000"/>
              </a:schemeClr>
            </a:solidFill>
          </a:ln>
        </p:spPr>
      </p:pic>
      <p:cxnSp>
        <p:nvCxnSpPr>
          <p:cNvPr id="18" name="直線矢印コネクタ 17">
            <a:extLst>
              <a:ext uri="{FF2B5EF4-FFF2-40B4-BE49-F238E27FC236}">
                <a16:creationId xmlns:a16="http://schemas.microsoft.com/office/drawing/2014/main" id="{DD90867B-B896-AEC4-0AF2-8BB44C07E43C}"/>
              </a:ext>
            </a:extLst>
          </p:cNvPr>
          <p:cNvCxnSpPr>
            <a:cxnSpLocks/>
            <a:endCxn id="8" idx="3"/>
          </p:cNvCxnSpPr>
          <p:nvPr/>
        </p:nvCxnSpPr>
        <p:spPr>
          <a:xfrm flipH="1" flipV="1">
            <a:off x="3543091" y="5628349"/>
            <a:ext cx="2994085" cy="82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13E2C72-9B90-C940-8916-33EEF65DB005}"/>
              </a:ext>
            </a:extLst>
          </p:cNvPr>
          <p:cNvCxnSpPr>
            <a:cxnSpLocks/>
          </p:cNvCxnSpPr>
          <p:nvPr/>
        </p:nvCxnSpPr>
        <p:spPr>
          <a:xfrm flipH="1" flipV="1">
            <a:off x="606760" y="2926701"/>
            <a:ext cx="1131144" cy="2446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D694939-7771-BD62-771C-618C1280F200}"/>
              </a:ext>
            </a:extLst>
          </p:cNvPr>
          <p:cNvCxnSpPr>
            <a:cxnSpLocks/>
          </p:cNvCxnSpPr>
          <p:nvPr/>
        </p:nvCxnSpPr>
        <p:spPr>
          <a:xfrm flipV="1">
            <a:off x="1238529" y="1382045"/>
            <a:ext cx="2937062" cy="1503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B76E03F-4614-67C3-0D2D-23628B0BDA76}"/>
              </a:ext>
            </a:extLst>
          </p:cNvPr>
          <p:cNvCxnSpPr>
            <a:cxnSpLocks/>
          </p:cNvCxnSpPr>
          <p:nvPr/>
        </p:nvCxnSpPr>
        <p:spPr>
          <a:xfrm flipV="1">
            <a:off x="7329264" y="5373216"/>
            <a:ext cx="398750" cy="1160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653F5D0E-4189-E2D6-94AB-CA5427A1CB34}"/>
              </a:ext>
            </a:extLst>
          </p:cNvPr>
          <p:cNvPicPr>
            <a:picLocks noChangeAspect="1"/>
          </p:cNvPicPr>
          <p:nvPr/>
        </p:nvPicPr>
        <p:blipFill>
          <a:blip r:embed="rId5"/>
          <a:stretch>
            <a:fillRect/>
          </a:stretch>
        </p:blipFill>
        <p:spPr>
          <a:xfrm>
            <a:off x="4556956" y="2225784"/>
            <a:ext cx="5123649" cy="3166700"/>
          </a:xfrm>
          <a:prstGeom prst="rect">
            <a:avLst/>
          </a:prstGeom>
        </p:spPr>
      </p:pic>
      <p:cxnSp>
        <p:nvCxnSpPr>
          <p:cNvPr id="5" name="直線矢印コネクタ 4">
            <a:extLst>
              <a:ext uri="{FF2B5EF4-FFF2-40B4-BE49-F238E27FC236}">
                <a16:creationId xmlns:a16="http://schemas.microsoft.com/office/drawing/2014/main" id="{9B0F5E99-5CC9-988E-D26C-91B276B28081}"/>
              </a:ext>
            </a:extLst>
          </p:cNvPr>
          <p:cNvCxnSpPr>
            <a:cxnSpLocks/>
          </p:cNvCxnSpPr>
          <p:nvPr/>
        </p:nvCxnSpPr>
        <p:spPr>
          <a:xfrm flipH="1" flipV="1">
            <a:off x="2288704" y="2941587"/>
            <a:ext cx="6589044" cy="2189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4B7C7A8F-A966-7E2E-DFFA-C335A3E61F7E}"/>
              </a:ext>
            </a:extLst>
          </p:cNvPr>
          <p:cNvSpPr txBox="1"/>
          <p:nvPr/>
        </p:nvSpPr>
        <p:spPr>
          <a:xfrm>
            <a:off x="381878" y="1239546"/>
            <a:ext cx="1856423" cy="230832"/>
          </a:xfrm>
          <a:prstGeom prst="rect">
            <a:avLst/>
          </a:prstGeom>
          <a:noFill/>
        </p:spPr>
        <p:txBody>
          <a:bodyPr wrap="square" rtlCol="0">
            <a:spAutoFit/>
          </a:bodyPr>
          <a:lstStyle/>
          <a:p>
            <a:r>
              <a:rPr lang="ja-JP" altLang="en-US" sz="900" dirty="0">
                <a:latin typeface="+mn-ea"/>
                <a:ea typeface="+mn-ea"/>
              </a:rPr>
              <a:t>サムネイル表示検索結果画面</a:t>
            </a:r>
            <a:endParaRPr kumimoji="1" lang="ja-JP" altLang="en-US" sz="900" dirty="0">
              <a:latin typeface="+mn-ea"/>
              <a:ea typeface="+mn-ea"/>
            </a:endParaRPr>
          </a:p>
        </p:txBody>
      </p:sp>
      <p:sp>
        <p:nvSpPr>
          <p:cNvPr id="13" name="テキスト ボックス 12">
            <a:extLst>
              <a:ext uri="{FF2B5EF4-FFF2-40B4-BE49-F238E27FC236}">
                <a16:creationId xmlns:a16="http://schemas.microsoft.com/office/drawing/2014/main" id="{5DB0EFF0-2297-0885-2A68-240B4D0124FB}"/>
              </a:ext>
            </a:extLst>
          </p:cNvPr>
          <p:cNvSpPr txBox="1"/>
          <p:nvPr/>
        </p:nvSpPr>
        <p:spPr>
          <a:xfrm>
            <a:off x="7040563" y="1878311"/>
            <a:ext cx="928212" cy="230832"/>
          </a:xfrm>
          <a:prstGeom prst="rect">
            <a:avLst/>
          </a:prstGeom>
          <a:noFill/>
        </p:spPr>
        <p:txBody>
          <a:bodyPr wrap="square" rtlCol="0">
            <a:spAutoFit/>
          </a:bodyPr>
          <a:lstStyle/>
          <a:p>
            <a:r>
              <a:rPr lang="ja-JP" altLang="en-US" sz="900" dirty="0">
                <a:latin typeface="+mn-ea"/>
                <a:ea typeface="+mn-ea"/>
              </a:rPr>
              <a:t>印刷指示画面</a:t>
            </a:r>
            <a:endParaRPr kumimoji="1" lang="ja-JP" altLang="en-US" sz="900" dirty="0">
              <a:latin typeface="+mn-ea"/>
              <a:ea typeface="+mn-ea"/>
            </a:endParaRPr>
          </a:p>
        </p:txBody>
      </p:sp>
      <p:sp>
        <p:nvSpPr>
          <p:cNvPr id="15" name="テキスト ボックス 14">
            <a:extLst>
              <a:ext uri="{FF2B5EF4-FFF2-40B4-BE49-F238E27FC236}">
                <a16:creationId xmlns:a16="http://schemas.microsoft.com/office/drawing/2014/main" id="{765289B1-0315-6A52-A277-C5F210E3EF4E}"/>
              </a:ext>
            </a:extLst>
          </p:cNvPr>
          <p:cNvSpPr txBox="1"/>
          <p:nvPr/>
        </p:nvSpPr>
        <p:spPr>
          <a:xfrm>
            <a:off x="5323574" y="5748451"/>
            <a:ext cx="1372110" cy="230832"/>
          </a:xfrm>
          <a:prstGeom prst="rect">
            <a:avLst/>
          </a:prstGeom>
          <a:noFill/>
        </p:spPr>
        <p:txBody>
          <a:bodyPr wrap="square" rtlCol="0">
            <a:spAutoFit/>
          </a:bodyPr>
          <a:lstStyle/>
          <a:p>
            <a:r>
              <a:rPr lang="ja-JP" altLang="en-US" sz="900" dirty="0">
                <a:latin typeface="+mn-ea"/>
                <a:ea typeface="+mn-ea"/>
              </a:rPr>
              <a:t>確認ダイアログ画面</a:t>
            </a:r>
            <a:endParaRPr kumimoji="1" lang="ja-JP" altLang="en-US" sz="900" dirty="0">
              <a:latin typeface="+mn-ea"/>
              <a:ea typeface="+mn-ea"/>
            </a:endParaRPr>
          </a:p>
        </p:txBody>
      </p:sp>
      <p:sp>
        <p:nvSpPr>
          <p:cNvPr id="19" name="テキスト ボックス 18">
            <a:extLst>
              <a:ext uri="{FF2B5EF4-FFF2-40B4-BE49-F238E27FC236}">
                <a16:creationId xmlns:a16="http://schemas.microsoft.com/office/drawing/2014/main" id="{BB1A01EF-F001-F45E-D024-8D65F7F698A5}"/>
              </a:ext>
            </a:extLst>
          </p:cNvPr>
          <p:cNvSpPr txBox="1"/>
          <p:nvPr/>
        </p:nvSpPr>
        <p:spPr>
          <a:xfrm>
            <a:off x="1549198" y="4386428"/>
            <a:ext cx="928212" cy="230832"/>
          </a:xfrm>
          <a:prstGeom prst="rect">
            <a:avLst/>
          </a:prstGeom>
          <a:noFill/>
        </p:spPr>
        <p:txBody>
          <a:bodyPr wrap="square" rtlCol="0">
            <a:spAutoFit/>
          </a:bodyPr>
          <a:lstStyle/>
          <a:p>
            <a:r>
              <a:rPr lang="ja-JP" altLang="en-US" sz="900" dirty="0">
                <a:latin typeface="+mn-ea"/>
                <a:ea typeface="+mn-ea"/>
              </a:rPr>
              <a:t>印刷指示画面</a:t>
            </a:r>
            <a:endParaRPr kumimoji="1" lang="ja-JP" altLang="en-US" sz="900" dirty="0">
              <a:latin typeface="+mn-ea"/>
              <a:ea typeface="+mn-ea"/>
            </a:endParaRPr>
          </a:p>
        </p:txBody>
      </p:sp>
      <p:cxnSp>
        <p:nvCxnSpPr>
          <p:cNvPr id="16" name="直線矢印コネクタ 15">
            <a:extLst>
              <a:ext uri="{FF2B5EF4-FFF2-40B4-BE49-F238E27FC236}">
                <a16:creationId xmlns:a16="http://schemas.microsoft.com/office/drawing/2014/main" id="{CF0DD816-27C3-67D6-ECFB-D50BBEE2B995}"/>
              </a:ext>
            </a:extLst>
          </p:cNvPr>
          <p:cNvCxnSpPr>
            <a:cxnSpLocks/>
          </p:cNvCxnSpPr>
          <p:nvPr/>
        </p:nvCxnSpPr>
        <p:spPr>
          <a:xfrm flipH="1">
            <a:off x="7141450" y="5246316"/>
            <a:ext cx="187814" cy="74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図 33">
            <a:extLst>
              <a:ext uri="{FF2B5EF4-FFF2-40B4-BE49-F238E27FC236}">
                <a16:creationId xmlns:a16="http://schemas.microsoft.com/office/drawing/2014/main" id="{8E381C6C-C4DB-E90C-6623-17C2A12EBECD}"/>
              </a:ext>
            </a:extLst>
          </p:cNvPr>
          <p:cNvPicPr>
            <a:picLocks noChangeAspect="1"/>
          </p:cNvPicPr>
          <p:nvPr/>
        </p:nvPicPr>
        <p:blipFill>
          <a:blip r:embed="rId6"/>
          <a:stretch>
            <a:fillRect/>
          </a:stretch>
        </p:blipFill>
        <p:spPr>
          <a:xfrm>
            <a:off x="4261849" y="1033402"/>
            <a:ext cx="1812728" cy="1122165"/>
          </a:xfrm>
          <a:prstGeom prst="rect">
            <a:avLst/>
          </a:prstGeom>
        </p:spPr>
      </p:pic>
      <p:cxnSp>
        <p:nvCxnSpPr>
          <p:cNvPr id="35" name="直線矢印コネクタ 34">
            <a:extLst>
              <a:ext uri="{FF2B5EF4-FFF2-40B4-BE49-F238E27FC236}">
                <a16:creationId xmlns:a16="http://schemas.microsoft.com/office/drawing/2014/main" id="{79F276A3-2D1B-C940-62E5-459A2EDE5877}"/>
              </a:ext>
            </a:extLst>
          </p:cNvPr>
          <p:cNvCxnSpPr>
            <a:cxnSpLocks/>
          </p:cNvCxnSpPr>
          <p:nvPr/>
        </p:nvCxnSpPr>
        <p:spPr>
          <a:xfrm flipV="1">
            <a:off x="1265751" y="2643715"/>
            <a:ext cx="3280953" cy="23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D45CE1C0-6802-1EBB-5025-F475785EC763}"/>
              </a:ext>
            </a:extLst>
          </p:cNvPr>
          <p:cNvSpPr/>
          <p:nvPr/>
        </p:nvSpPr>
        <p:spPr>
          <a:xfrm>
            <a:off x="2164930" y="1153009"/>
            <a:ext cx="1681088" cy="551675"/>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900" dirty="0"/>
              <a:t>出力ボタンクリック</a:t>
            </a:r>
            <a:endParaRPr kumimoji="1" lang="en-US" altLang="ja-JP" sz="900" dirty="0"/>
          </a:p>
          <a:p>
            <a:r>
              <a:rPr lang="ja-JP" altLang="en-US" sz="900" dirty="0"/>
              <a:t>選択項目がなしの場合などは</a:t>
            </a:r>
            <a:endParaRPr lang="en-US" altLang="ja-JP" sz="900" dirty="0"/>
          </a:p>
          <a:p>
            <a:r>
              <a:rPr kumimoji="1" lang="ja-JP" altLang="en-US" sz="900" dirty="0"/>
              <a:t>検索結果画面にエラー表示</a:t>
            </a:r>
          </a:p>
        </p:txBody>
      </p:sp>
      <p:sp>
        <p:nvSpPr>
          <p:cNvPr id="39" name="テキスト ボックス 38">
            <a:extLst>
              <a:ext uri="{FF2B5EF4-FFF2-40B4-BE49-F238E27FC236}">
                <a16:creationId xmlns:a16="http://schemas.microsoft.com/office/drawing/2014/main" id="{748475C5-9D8C-2F53-F1B2-51F42A913172}"/>
              </a:ext>
            </a:extLst>
          </p:cNvPr>
          <p:cNvSpPr txBox="1"/>
          <p:nvPr/>
        </p:nvSpPr>
        <p:spPr>
          <a:xfrm>
            <a:off x="4395362" y="843514"/>
            <a:ext cx="1856423" cy="230832"/>
          </a:xfrm>
          <a:prstGeom prst="rect">
            <a:avLst/>
          </a:prstGeom>
          <a:noFill/>
        </p:spPr>
        <p:txBody>
          <a:bodyPr wrap="square" rtlCol="0">
            <a:spAutoFit/>
          </a:bodyPr>
          <a:lstStyle/>
          <a:p>
            <a:r>
              <a:rPr lang="ja-JP" altLang="en-US" sz="900" dirty="0">
                <a:latin typeface="+mn-ea"/>
                <a:ea typeface="+mn-ea"/>
              </a:rPr>
              <a:t>検索結果画面（エラー表示）</a:t>
            </a:r>
            <a:endParaRPr kumimoji="1" lang="ja-JP" altLang="en-US" sz="900" dirty="0">
              <a:latin typeface="+mn-ea"/>
              <a:ea typeface="+mn-ea"/>
            </a:endParaRPr>
          </a:p>
        </p:txBody>
      </p:sp>
      <p:sp>
        <p:nvSpPr>
          <p:cNvPr id="32" name="正方形/長方形 31">
            <a:extLst>
              <a:ext uri="{FF2B5EF4-FFF2-40B4-BE49-F238E27FC236}">
                <a16:creationId xmlns:a16="http://schemas.microsoft.com/office/drawing/2014/main" id="{B6F8D95F-E527-1871-C829-54E8A4625B03}"/>
              </a:ext>
            </a:extLst>
          </p:cNvPr>
          <p:cNvSpPr/>
          <p:nvPr/>
        </p:nvSpPr>
        <p:spPr>
          <a:xfrm>
            <a:off x="2787755" y="2183806"/>
            <a:ext cx="1483345" cy="551146"/>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900" dirty="0"/>
              <a:t>出力ボタンクリック</a:t>
            </a:r>
            <a:endParaRPr kumimoji="1" lang="en-US" altLang="ja-JP" sz="900" dirty="0"/>
          </a:p>
          <a:p>
            <a:r>
              <a:rPr lang="ja-JP" altLang="en-US" sz="900" dirty="0"/>
              <a:t>選択項目がありの場合は</a:t>
            </a:r>
            <a:endParaRPr lang="en-US" altLang="ja-JP" sz="900" dirty="0"/>
          </a:p>
          <a:p>
            <a:r>
              <a:rPr lang="ja-JP" altLang="en-US" sz="900" dirty="0"/>
              <a:t>印刷指示画面へ遷移</a:t>
            </a:r>
            <a:endParaRPr kumimoji="1" lang="ja-JP" altLang="en-US" sz="900" dirty="0"/>
          </a:p>
        </p:txBody>
      </p:sp>
      <p:sp>
        <p:nvSpPr>
          <p:cNvPr id="46" name="正方形/長方形 45">
            <a:extLst>
              <a:ext uri="{FF2B5EF4-FFF2-40B4-BE49-F238E27FC236}">
                <a16:creationId xmlns:a16="http://schemas.microsoft.com/office/drawing/2014/main" id="{23213961-0E7C-100A-295E-DE25F1EDDE8F}"/>
              </a:ext>
            </a:extLst>
          </p:cNvPr>
          <p:cNvSpPr/>
          <p:nvPr/>
        </p:nvSpPr>
        <p:spPr>
          <a:xfrm>
            <a:off x="1355840" y="3116643"/>
            <a:ext cx="2243139" cy="388850"/>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900" dirty="0"/>
              <a:t>サムネイル表示画面に戻る</a:t>
            </a:r>
            <a:endParaRPr lang="en-US" altLang="ja-JP" sz="900" dirty="0"/>
          </a:p>
          <a:p>
            <a:r>
              <a:rPr kumimoji="1" lang="ja-JP" altLang="en-US" sz="900" dirty="0"/>
              <a:t>チェックボックスの選択状態はそのまま</a:t>
            </a:r>
          </a:p>
        </p:txBody>
      </p:sp>
      <p:sp>
        <p:nvSpPr>
          <p:cNvPr id="49" name="正方形/長方形 48">
            <a:extLst>
              <a:ext uri="{FF2B5EF4-FFF2-40B4-BE49-F238E27FC236}">
                <a16:creationId xmlns:a16="http://schemas.microsoft.com/office/drawing/2014/main" id="{60D16315-9E14-865E-315E-51CA567BFDC2}"/>
              </a:ext>
            </a:extLst>
          </p:cNvPr>
          <p:cNvSpPr/>
          <p:nvPr/>
        </p:nvSpPr>
        <p:spPr>
          <a:xfrm>
            <a:off x="5592966" y="5303854"/>
            <a:ext cx="1689282" cy="293023"/>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900" dirty="0"/>
              <a:t>出力確認ダイアログを表示</a:t>
            </a:r>
            <a:endParaRPr kumimoji="1" lang="ja-JP" altLang="en-US" sz="900" dirty="0"/>
          </a:p>
        </p:txBody>
      </p:sp>
      <p:sp>
        <p:nvSpPr>
          <p:cNvPr id="55" name="正方形/長方形 54">
            <a:extLst>
              <a:ext uri="{FF2B5EF4-FFF2-40B4-BE49-F238E27FC236}">
                <a16:creationId xmlns:a16="http://schemas.microsoft.com/office/drawing/2014/main" id="{C6D413D8-10B1-5D07-7AB7-3EA85F3A7D9A}"/>
              </a:ext>
            </a:extLst>
          </p:cNvPr>
          <p:cNvSpPr/>
          <p:nvPr/>
        </p:nvSpPr>
        <p:spPr>
          <a:xfrm>
            <a:off x="7586681" y="5553744"/>
            <a:ext cx="1291067" cy="293023"/>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900" dirty="0"/>
              <a:t>印刷指示画面に戻る</a:t>
            </a:r>
            <a:endParaRPr kumimoji="1" lang="ja-JP" altLang="en-US" sz="900" dirty="0"/>
          </a:p>
        </p:txBody>
      </p:sp>
      <p:sp>
        <p:nvSpPr>
          <p:cNvPr id="58" name="正方形/長方形 57">
            <a:extLst>
              <a:ext uri="{FF2B5EF4-FFF2-40B4-BE49-F238E27FC236}">
                <a16:creationId xmlns:a16="http://schemas.microsoft.com/office/drawing/2014/main" id="{F209A8C7-7A05-CC44-AC69-E0C66CEBEC28}"/>
              </a:ext>
            </a:extLst>
          </p:cNvPr>
          <p:cNvSpPr/>
          <p:nvPr/>
        </p:nvSpPr>
        <p:spPr>
          <a:xfrm>
            <a:off x="2576736" y="5855134"/>
            <a:ext cx="1944731" cy="388850"/>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900" dirty="0"/>
              <a:t>印刷指示画面にステータスを表示</a:t>
            </a:r>
            <a:endParaRPr lang="en-US" altLang="ja-JP" sz="900" dirty="0"/>
          </a:p>
        </p:txBody>
      </p:sp>
      <p:sp>
        <p:nvSpPr>
          <p:cNvPr id="59" name="正方形/長方形 58">
            <a:extLst>
              <a:ext uri="{FF2B5EF4-FFF2-40B4-BE49-F238E27FC236}">
                <a16:creationId xmlns:a16="http://schemas.microsoft.com/office/drawing/2014/main" id="{24DDFD5B-5065-9138-85EA-711232335848}"/>
              </a:ext>
            </a:extLst>
          </p:cNvPr>
          <p:cNvSpPr/>
          <p:nvPr/>
        </p:nvSpPr>
        <p:spPr>
          <a:xfrm>
            <a:off x="1034790" y="3791364"/>
            <a:ext cx="2011085" cy="388850"/>
          </a:xfrm>
          <a:prstGeom prst="rect">
            <a:avLst/>
          </a:prstGeom>
          <a:solidFill>
            <a:schemeClr val="accent1">
              <a:lumMod val="40000"/>
              <a:lumOff val="60000"/>
            </a:schemeClr>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900" dirty="0"/>
              <a:t>サムネイル表示画面に戻る</a:t>
            </a:r>
            <a:endParaRPr lang="en-US" altLang="ja-JP" sz="900" dirty="0"/>
          </a:p>
          <a:p>
            <a:r>
              <a:rPr kumimoji="1" lang="ja-JP" altLang="en-US" sz="900" dirty="0"/>
              <a:t>チェックボックスは全て解除する</a:t>
            </a:r>
          </a:p>
        </p:txBody>
      </p:sp>
    </p:spTree>
    <p:extLst>
      <p:ext uri="{BB962C8B-B14F-4D97-AF65-F5344CB8AC3E}">
        <p14:creationId xmlns:p14="http://schemas.microsoft.com/office/powerpoint/2010/main" val="325826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テスト／移行計画書</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　移行基本方針</a:t>
            </a:r>
            <a:endParaRPr kumimoji="1" lang="ja-JP" altLang="en-US" dirty="0">
              <a:latin typeface="Meiryo UI" panose="020B0604030504040204" pitchFamily="50" charset="-128"/>
              <a:ea typeface="Meiryo UI" panose="020B0604030504040204" pitchFamily="50" charset="-128"/>
            </a:endParaRPr>
          </a:p>
        </p:txBody>
      </p:sp>
      <p:sp>
        <p:nvSpPr>
          <p:cNvPr id="5" name="Line 3"/>
          <p:cNvSpPr>
            <a:spLocks noChangeShapeType="1"/>
          </p:cNvSpPr>
          <p:nvPr/>
        </p:nvSpPr>
        <p:spPr bwMode="auto">
          <a:xfrm>
            <a:off x="2004406" y="1371025"/>
            <a:ext cx="486321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6" name="Line 4"/>
          <p:cNvSpPr>
            <a:spLocks noChangeShapeType="1"/>
          </p:cNvSpPr>
          <p:nvPr/>
        </p:nvSpPr>
        <p:spPr bwMode="auto">
          <a:xfrm>
            <a:off x="782639" y="1365510"/>
            <a:ext cx="105645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7" name="Text Box 5"/>
          <p:cNvSpPr txBox="1">
            <a:spLocks noChangeArrowheads="1"/>
          </p:cNvSpPr>
          <p:nvPr/>
        </p:nvSpPr>
        <p:spPr bwMode="auto">
          <a:xfrm>
            <a:off x="841973" y="1101985"/>
            <a:ext cx="990600" cy="253916"/>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6350">
                <a:solidFill>
                  <a:srgbClr val="0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p>
            <a:pPr algn="ctr">
              <a:spcBef>
                <a:spcPct val="50000"/>
              </a:spcBef>
              <a:buClrTx/>
              <a:buSzTx/>
              <a:buFontTx/>
              <a:buNone/>
            </a:pPr>
            <a:r>
              <a:rPr kumimoji="0" lang="ja-JP" altLang="en-US" sz="1050" dirty="0">
                <a:latin typeface="Meiryo UI" panose="020B0604030504040204" pitchFamily="50" charset="-128"/>
                <a:ea typeface="Meiryo UI" panose="020B0604030504040204" pitchFamily="50" charset="-128"/>
              </a:rPr>
              <a:t>領域</a:t>
            </a:r>
          </a:p>
        </p:txBody>
      </p:sp>
      <p:sp>
        <p:nvSpPr>
          <p:cNvPr id="8" name="Text Box 6"/>
          <p:cNvSpPr txBox="1">
            <a:spLocks noChangeArrowheads="1"/>
          </p:cNvSpPr>
          <p:nvPr/>
        </p:nvSpPr>
        <p:spPr bwMode="auto">
          <a:xfrm>
            <a:off x="4025885" y="1111594"/>
            <a:ext cx="990600" cy="253916"/>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6350">
                <a:solidFill>
                  <a:srgbClr val="0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p>
            <a:pPr algn="ctr">
              <a:spcBef>
                <a:spcPct val="50000"/>
              </a:spcBef>
              <a:buClrTx/>
              <a:buSzTx/>
              <a:buFontTx/>
              <a:buNone/>
            </a:pPr>
            <a:r>
              <a:rPr kumimoji="0" lang="ja-JP" altLang="en-US" sz="1050" dirty="0">
                <a:latin typeface="Meiryo UI" panose="020B0604030504040204" pitchFamily="50" charset="-128"/>
                <a:ea typeface="Meiryo UI" panose="020B0604030504040204" pitchFamily="50" charset="-128"/>
              </a:rPr>
              <a:t>基本方針</a:t>
            </a:r>
          </a:p>
        </p:txBody>
      </p:sp>
      <p:sp>
        <p:nvSpPr>
          <p:cNvPr id="9" name="Rectangle 7"/>
          <p:cNvSpPr>
            <a:spLocks noChangeArrowheads="1"/>
          </p:cNvSpPr>
          <p:nvPr/>
        </p:nvSpPr>
        <p:spPr bwMode="auto">
          <a:xfrm>
            <a:off x="762001" y="1440123"/>
            <a:ext cx="1077097" cy="764741"/>
          </a:xfrm>
          <a:prstGeom prst="rect">
            <a:avLst/>
          </a:prstGeom>
          <a:solidFill>
            <a:schemeClr val="accent1">
              <a:lumMod val="20000"/>
              <a:lumOff val="80000"/>
            </a:schemeClr>
          </a:solidFill>
          <a:ln w="6350" algn="ctr">
            <a:solidFill>
              <a:srgbClr val="303048"/>
            </a:solidFill>
            <a:miter lim="800000"/>
            <a:headEnd/>
            <a:tailEnd/>
          </a:ln>
          <a:effectLst>
            <a:outerShdw dist="35921" dir="2700000" algn="ctr" rotWithShape="0">
              <a:srgbClr val="808080"/>
            </a:outerShdw>
          </a:effectLst>
        </p:spPr>
        <p:txBody>
          <a:bodyPr wrap="none" lIns="0" tIns="0" rIns="0" bIns="0" anchor="ctr"/>
          <a:lstStyle/>
          <a:p>
            <a:pPr algn="ctr">
              <a:lnSpc>
                <a:spcPct val="130000"/>
              </a:lnSpc>
              <a:spcBef>
                <a:spcPct val="20000"/>
              </a:spcBef>
            </a:pPr>
            <a:r>
              <a:rPr kumimoji="0" lang="ja-JP" altLang="en-US" sz="1200" dirty="0">
                <a:solidFill>
                  <a:srgbClr val="303048"/>
                </a:solidFill>
                <a:latin typeface="Meiryo UI" panose="020B0604030504040204" pitchFamily="50" charset="-128"/>
                <a:ea typeface="Meiryo UI" panose="020B0604030504040204" pitchFamily="50" charset="-128"/>
              </a:rPr>
              <a:t>業務切替</a:t>
            </a:r>
          </a:p>
        </p:txBody>
      </p:sp>
      <p:sp>
        <p:nvSpPr>
          <p:cNvPr id="10" name="Rectangle 8"/>
          <p:cNvSpPr>
            <a:spLocks noChangeArrowheads="1"/>
          </p:cNvSpPr>
          <p:nvPr/>
        </p:nvSpPr>
        <p:spPr bwMode="auto">
          <a:xfrm>
            <a:off x="779053" y="3748807"/>
            <a:ext cx="1077097" cy="2616461"/>
          </a:xfrm>
          <a:prstGeom prst="rect">
            <a:avLst/>
          </a:prstGeom>
          <a:solidFill>
            <a:schemeClr val="accent1">
              <a:lumMod val="20000"/>
              <a:lumOff val="80000"/>
            </a:schemeClr>
          </a:solidFill>
          <a:ln w="6350" algn="ctr">
            <a:solidFill>
              <a:srgbClr val="303048"/>
            </a:solidFill>
            <a:miter lim="800000"/>
            <a:headEnd/>
            <a:tailEnd/>
          </a:ln>
          <a:effectLst>
            <a:outerShdw dist="35921" dir="2700000" algn="ctr" rotWithShape="0">
              <a:srgbClr val="808080"/>
            </a:outerShdw>
          </a:effectLst>
        </p:spPr>
        <p:txBody>
          <a:bodyPr wrap="none" lIns="0" tIns="0" rIns="0" bIns="0" anchor="ctr"/>
          <a:lstStyle/>
          <a:p>
            <a:pPr algn="ctr">
              <a:lnSpc>
                <a:spcPct val="130000"/>
              </a:lnSpc>
              <a:spcBef>
                <a:spcPct val="20000"/>
              </a:spcBef>
            </a:pPr>
            <a:r>
              <a:rPr kumimoji="0" lang="ja-JP" altLang="en-US" sz="1200" dirty="0">
                <a:solidFill>
                  <a:srgbClr val="303048"/>
                </a:solidFill>
                <a:latin typeface="Meiryo UI" panose="020B0604030504040204" pitchFamily="50" charset="-128"/>
                <a:ea typeface="Meiryo UI" panose="020B0604030504040204" pitchFamily="50" charset="-128"/>
              </a:rPr>
              <a:t>データ移行</a:t>
            </a:r>
          </a:p>
        </p:txBody>
      </p:sp>
      <p:sp>
        <p:nvSpPr>
          <p:cNvPr id="11" name="Rectangle 9"/>
          <p:cNvSpPr>
            <a:spLocks noChangeArrowheads="1"/>
          </p:cNvSpPr>
          <p:nvPr/>
        </p:nvSpPr>
        <p:spPr bwMode="auto">
          <a:xfrm>
            <a:off x="779053" y="2292127"/>
            <a:ext cx="1077097" cy="1369418"/>
          </a:xfrm>
          <a:prstGeom prst="rect">
            <a:avLst/>
          </a:prstGeom>
          <a:solidFill>
            <a:schemeClr val="accent1">
              <a:lumMod val="20000"/>
              <a:lumOff val="80000"/>
            </a:schemeClr>
          </a:solidFill>
          <a:ln w="6350" algn="ctr">
            <a:solidFill>
              <a:srgbClr val="303048"/>
            </a:solidFill>
            <a:miter lim="800000"/>
            <a:headEnd/>
            <a:tailEnd/>
          </a:ln>
          <a:effectLst>
            <a:outerShdw dist="35921" dir="2700000" algn="ctr" rotWithShape="0">
              <a:srgbClr val="808080"/>
            </a:outerShdw>
          </a:effectLst>
        </p:spPr>
        <p:txBody>
          <a:bodyPr wrap="none" lIns="0" tIns="0" rIns="0" bIns="0" anchor="ctr"/>
          <a:lstStyle/>
          <a:p>
            <a:pPr algn="ctr">
              <a:lnSpc>
                <a:spcPct val="130000"/>
              </a:lnSpc>
              <a:spcBef>
                <a:spcPct val="20000"/>
              </a:spcBef>
            </a:pPr>
            <a:r>
              <a:rPr kumimoji="0" lang="ja-JP" altLang="en-US" sz="1200" dirty="0">
                <a:solidFill>
                  <a:srgbClr val="303048"/>
                </a:solidFill>
                <a:latin typeface="Meiryo UI" panose="020B0604030504040204" pitchFamily="50" charset="-128"/>
                <a:ea typeface="Meiryo UI" panose="020B0604030504040204" pitchFamily="50" charset="-128"/>
              </a:rPr>
              <a:t>新旧システム</a:t>
            </a:r>
            <a:br>
              <a:rPr kumimoji="0" lang="en-US" altLang="ja-JP" sz="1200" dirty="0">
                <a:solidFill>
                  <a:srgbClr val="303048"/>
                </a:solidFill>
                <a:latin typeface="Meiryo UI" panose="020B0604030504040204" pitchFamily="50" charset="-128"/>
                <a:ea typeface="Meiryo UI" panose="020B0604030504040204" pitchFamily="50" charset="-128"/>
              </a:rPr>
            </a:br>
            <a:r>
              <a:rPr kumimoji="0" lang="ja-JP" altLang="en-US" sz="1200" dirty="0">
                <a:solidFill>
                  <a:srgbClr val="303048"/>
                </a:solidFill>
                <a:latin typeface="Meiryo UI" panose="020B0604030504040204" pitchFamily="50" charset="-128"/>
                <a:ea typeface="Meiryo UI" panose="020B0604030504040204" pitchFamily="50" charset="-128"/>
              </a:rPr>
              <a:t>切替</a:t>
            </a:r>
          </a:p>
        </p:txBody>
      </p:sp>
      <p:sp>
        <p:nvSpPr>
          <p:cNvPr id="14" name="Rectangle 13"/>
          <p:cNvSpPr>
            <a:spLocks noChangeArrowheads="1"/>
          </p:cNvSpPr>
          <p:nvPr/>
        </p:nvSpPr>
        <p:spPr bwMode="auto">
          <a:xfrm>
            <a:off x="7011640" y="1394086"/>
            <a:ext cx="2376264"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marL="0" indent="0">
              <a:lnSpc>
                <a:spcPct val="120000"/>
              </a:lnSpc>
              <a:spcBef>
                <a:spcPct val="30000"/>
              </a:spcBef>
              <a:buClrTx/>
              <a:buSzTx/>
            </a:pP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p:txBody>
      </p:sp>
      <p:sp>
        <p:nvSpPr>
          <p:cNvPr id="16" name="Line 15"/>
          <p:cNvSpPr>
            <a:spLocks noChangeShapeType="1"/>
          </p:cNvSpPr>
          <p:nvPr/>
        </p:nvSpPr>
        <p:spPr bwMode="auto">
          <a:xfrm flipV="1">
            <a:off x="7010052" y="1367097"/>
            <a:ext cx="2327370" cy="39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17" name="Text Box 16"/>
          <p:cNvSpPr txBox="1">
            <a:spLocks noChangeArrowheads="1"/>
          </p:cNvSpPr>
          <p:nvPr/>
        </p:nvSpPr>
        <p:spPr bwMode="auto">
          <a:xfrm>
            <a:off x="7175361" y="1126455"/>
            <a:ext cx="1996519" cy="253916"/>
          </a:xfrm>
          <a:prstGeom prst="rect">
            <a:avLst/>
          </a:prstGeom>
          <a:noFill/>
          <a:ln>
            <a:noFill/>
          </a:ln>
          <a:effectLst/>
          <a:extLst>
            <a:ext uri="{909E8E84-426E-40DD-AFC4-6F175D3DCCD1}">
              <a14:hiddenFill xmlns:a14="http://schemas.microsoft.com/office/drawing/2010/main">
                <a:solidFill>
                  <a:srgbClr val="000080"/>
                </a:solidFill>
              </a14:hiddenFill>
            </a:ext>
            <a:ext uri="{91240B29-F687-4F45-9708-019B960494DF}">
              <a14:hiddenLine xmlns:a14="http://schemas.microsoft.com/office/drawing/2010/main" w="6350">
                <a:solidFill>
                  <a:srgbClr val="0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8000" rIns="18000">
            <a:spAutoFit/>
          </a:bodyPr>
          <a:lstStyle/>
          <a:p>
            <a:pPr algn="ctr">
              <a:spcBef>
                <a:spcPct val="50000"/>
              </a:spcBef>
              <a:buClrTx/>
              <a:buSzTx/>
              <a:buFontTx/>
              <a:buNone/>
            </a:pPr>
            <a:r>
              <a:rPr kumimoji="0" lang="ja-JP" altLang="en-US" sz="1050" dirty="0">
                <a:latin typeface="Meiryo UI" panose="020B0604030504040204" pitchFamily="50" charset="-128"/>
                <a:ea typeface="Meiryo UI" panose="020B0604030504040204" pitchFamily="50" charset="-128"/>
              </a:rPr>
              <a:t>検証方法</a:t>
            </a:r>
          </a:p>
        </p:txBody>
      </p:sp>
      <p:sp>
        <p:nvSpPr>
          <p:cNvPr id="22" name="Rectangle 22"/>
          <p:cNvSpPr>
            <a:spLocks noChangeArrowheads="1"/>
          </p:cNvSpPr>
          <p:nvPr/>
        </p:nvSpPr>
        <p:spPr bwMode="auto">
          <a:xfrm>
            <a:off x="7010052" y="2332506"/>
            <a:ext cx="2376265" cy="1329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nSpc>
                <a:spcPct val="120000"/>
              </a:lnSpc>
              <a:spcBef>
                <a:spcPct val="30000"/>
              </a:spcBef>
              <a:buClrTx/>
              <a:buSzTx/>
              <a:buFontTx/>
              <a:buChar char="•"/>
            </a:pPr>
            <a:r>
              <a:rPr lang="ja-JP" altLang="en-US" sz="1100" dirty="0">
                <a:latin typeface="Meiryo UI" panose="020B0604030504040204" pitchFamily="50" charset="-128"/>
                <a:ea typeface="Meiryo UI" panose="020B0604030504040204" pitchFamily="50" charset="-128"/>
                <a:cs typeface="Arial" panose="020B0604020202020204" pitchFamily="34" charset="0"/>
              </a:rPr>
              <a:t>システム切替にあたり、事前に暫定</a:t>
            </a:r>
            <a:r>
              <a:rPr lang="en-US" altLang="ja-JP" sz="1100" dirty="0">
                <a:latin typeface="Meiryo UI" panose="020B0604030504040204" pitchFamily="50" charset="-128"/>
                <a:ea typeface="Meiryo UI" panose="020B0604030504040204" pitchFamily="50" charset="-128"/>
                <a:cs typeface="Arial" panose="020B0604020202020204" pitchFamily="34" charset="0"/>
              </a:rPr>
              <a:t>IP</a:t>
            </a:r>
            <a:r>
              <a:rPr lang="ja-JP" altLang="en-US" sz="1100" dirty="0">
                <a:latin typeface="Meiryo UI" panose="020B0604030504040204" pitchFamily="50" charset="-128"/>
                <a:ea typeface="Meiryo UI" panose="020B0604030504040204" pitchFamily="50" charset="-128"/>
                <a:cs typeface="Arial" panose="020B0604020202020204" pitchFamily="34" charset="0"/>
              </a:rPr>
              <a:t>を付けた仮想環境で、システム間連結テスト、および各システムのシステムテストを行う</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a:lnSpc>
                <a:spcPct val="120000"/>
              </a:lnSpc>
              <a:spcBef>
                <a:spcPct val="30000"/>
              </a:spcBef>
              <a:buClrTx/>
              <a:buSzTx/>
              <a:buFontTx/>
              <a:buChar char="•"/>
            </a:pPr>
            <a:r>
              <a:rPr lang="ja-JP" altLang="en-US" sz="1100" dirty="0">
                <a:latin typeface="Meiryo UI" panose="020B0604030504040204" pitchFamily="50" charset="-128"/>
                <a:ea typeface="Meiryo UI" panose="020B0604030504040204" pitchFamily="50" charset="-128"/>
                <a:cs typeface="Arial" panose="020B0604020202020204" pitchFamily="34" charset="0"/>
              </a:rPr>
              <a:t>システム移行手順、体制等を確認する。</a:t>
            </a:r>
          </a:p>
        </p:txBody>
      </p:sp>
      <p:sp>
        <p:nvSpPr>
          <p:cNvPr id="23" name="Rectangle 10"/>
          <p:cNvSpPr>
            <a:spLocks noChangeArrowheads="1"/>
          </p:cNvSpPr>
          <p:nvPr/>
        </p:nvSpPr>
        <p:spPr bwMode="auto">
          <a:xfrm>
            <a:off x="2012964" y="1412321"/>
            <a:ext cx="4945113" cy="764741"/>
          </a:xfrm>
          <a:prstGeom prst="rect">
            <a:avLst/>
          </a:prstGeom>
          <a:noFill/>
          <a:ln>
            <a:noFill/>
          </a:ln>
          <a:effec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nSpc>
                <a:spcPct val="120000"/>
              </a:lnSpc>
              <a:spcBef>
                <a:spcPts val="200"/>
              </a:spcBef>
              <a:buFontTx/>
              <a:buChar char="•"/>
            </a:pPr>
            <a:r>
              <a:rPr lang="en-US" altLang="ja-JP" sz="1100" b="1"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b="1" dirty="0">
                <a:latin typeface="Meiryo UI" panose="020B0604030504040204" pitchFamily="50" charset="-128"/>
                <a:ea typeface="Meiryo UI" panose="020B0604030504040204" pitchFamily="50" charset="-128"/>
                <a:cs typeface="Arial" panose="020B0604020202020204" pitchFamily="34" charset="0"/>
              </a:rPr>
              <a:t>年</a:t>
            </a:r>
            <a:r>
              <a:rPr lang="en-US" altLang="ja-JP" sz="1100" b="1" dirty="0">
                <a:latin typeface="Meiryo UI" panose="020B0604030504040204" pitchFamily="50" charset="-128"/>
                <a:ea typeface="Meiryo UI" panose="020B0604030504040204" pitchFamily="50" charset="-128"/>
                <a:cs typeface="Arial" panose="020B0604020202020204" pitchFamily="34" charset="0"/>
              </a:rPr>
              <a:t>3</a:t>
            </a:r>
            <a:r>
              <a:rPr lang="ja-JP" altLang="en-US" sz="1100" b="1" dirty="0">
                <a:latin typeface="Meiryo UI" panose="020B0604030504040204" pitchFamily="50" charset="-128"/>
                <a:ea typeface="Meiryo UI" panose="020B0604030504040204" pitchFamily="50" charset="-128"/>
                <a:cs typeface="Arial" panose="020B0604020202020204" pitchFamily="34" charset="0"/>
              </a:rPr>
              <a:t>月</a:t>
            </a:r>
            <a:r>
              <a:rPr lang="en-US" altLang="ja-JP" sz="1100" b="1" dirty="0">
                <a:latin typeface="Meiryo UI" panose="020B0604030504040204" pitchFamily="50" charset="-128"/>
                <a:ea typeface="Meiryo UI" panose="020B0604030504040204" pitchFamily="50" charset="-128"/>
                <a:cs typeface="Arial" panose="020B0604020202020204" pitchFamily="34" charset="0"/>
              </a:rPr>
              <a:t>24</a:t>
            </a:r>
            <a:r>
              <a:rPr lang="ja-JP" altLang="en-US" sz="1100" b="1" dirty="0">
                <a:latin typeface="Meiryo UI" panose="020B0604030504040204" pitchFamily="50" charset="-128"/>
                <a:ea typeface="Meiryo UI" panose="020B0604030504040204" pitchFamily="50" charset="-128"/>
                <a:cs typeface="Arial" panose="020B0604020202020204" pitchFamily="34" charset="0"/>
              </a:rPr>
              <a:t>日（月）　更新システムでに業務開始</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業務要件に変更はないので業務切替は発生しません。</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p:txBody>
      </p:sp>
      <p:sp>
        <p:nvSpPr>
          <p:cNvPr id="24" name="Rectangle 10"/>
          <p:cNvSpPr>
            <a:spLocks noChangeArrowheads="1"/>
          </p:cNvSpPr>
          <p:nvPr/>
        </p:nvSpPr>
        <p:spPr bwMode="auto">
          <a:xfrm>
            <a:off x="2009737" y="2305644"/>
            <a:ext cx="4970464" cy="1369418"/>
          </a:xfrm>
          <a:prstGeom prst="rect">
            <a:avLst/>
          </a:prstGeom>
          <a:noFill/>
          <a:ln>
            <a:noFill/>
          </a:ln>
          <a:effec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nSpc>
                <a:spcPct val="120000"/>
              </a:lnSpc>
              <a:spcBef>
                <a:spcPts val="200"/>
              </a:spcBef>
              <a:buFontTx/>
              <a:buChar char="•"/>
            </a:pPr>
            <a:r>
              <a:rPr lang="en-US" altLang="ja-JP" sz="1100" b="1"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b="1" dirty="0">
                <a:latin typeface="Meiryo UI" panose="020B0604030504040204" pitchFamily="50" charset="-128"/>
                <a:ea typeface="Meiryo UI" panose="020B0604030504040204" pitchFamily="50" charset="-128"/>
                <a:cs typeface="Arial" panose="020B0604020202020204" pitchFamily="34" charset="0"/>
              </a:rPr>
              <a:t>年</a:t>
            </a:r>
            <a:r>
              <a:rPr lang="en-US" altLang="ja-JP" sz="1100" b="1" dirty="0">
                <a:latin typeface="Meiryo UI" panose="020B0604030504040204" pitchFamily="50" charset="-128"/>
                <a:ea typeface="Meiryo UI" panose="020B0604030504040204" pitchFamily="50" charset="-128"/>
                <a:cs typeface="Arial" panose="020B0604020202020204" pitchFamily="34" charset="0"/>
              </a:rPr>
              <a:t>3</a:t>
            </a:r>
            <a:r>
              <a:rPr lang="ja-JP" altLang="en-US" sz="1100" b="1" dirty="0">
                <a:latin typeface="Meiryo UI" panose="020B0604030504040204" pitchFamily="50" charset="-128"/>
                <a:ea typeface="Meiryo UI" panose="020B0604030504040204" pitchFamily="50" charset="-128"/>
                <a:cs typeface="Arial" panose="020B0604020202020204" pitchFamily="34" charset="0"/>
              </a:rPr>
              <a:t>月</a:t>
            </a:r>
            <a:r>
              <a:rPr lang="en-US" altLang="ja-JP" sz="1100" b="1" dirty="0">
                <a:latin typeface="Meiryo UI" panose="020B0604030504040204" pitchFamily="50" charset="-128"/>
                <a:ea typeface="Meiryo UI" panose="020B0604030504040204" pitchFamily="50" charset="-128"/>
                <a:cs typeface="Arial" panose="020B0604020202020204" pitchFamily="34" charset="0"/>
              </a:rPr>
              <a:t>23</a:t>
            </a:r>
            <a:r>
              <a:rPr lang="ja-JP" altLang="en-US" sz="1100" b="1" dirty="0">
                <a:latin typeface="Meiryo UI" panose="020B0604030504040204" pitchFamily="50" charset="-128"/>
                <a:ea typeface="Meiryo UI" panose="020B0604030504040204" pitchFamily="50" charset="-128"/>
                <a:cs typeface="Arial" panose="020B0604020202020204" pitchFamily="34" charset="0"/>
              </a:rPr>
              <a:t>日（日）　更新システムへの本番切替</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a:t>
            </a:r>
            <a:r>
              <a:rPr lang="en-US" altLang="ja-JP" sz="1100" dirty="0">
                <a:latin typeface="Meiryo UI" panose="020B0604030504040204" pitchFamily="50" charset="-128"/>
                <a:ea typeface="Meiryo UI" panose="020B0604030504040204" pitchFamily="50" charset="-128"/>
                <a:cs typeface="Arial" panose="020B0604020202020204" pitchFamily="34" charset="0"/>
              </a:rPr>
              <a:t>DRASAP</a:t>
            </a:r>
            <a:r>
              <a:rPr lang="ja-JP" altLang="en-US" sz="1100" dirty="0">
                <a:latin typeface="Meiryo UI" panose="020B0604030504040204" pitchFamily="50" charset="-128"/>
                <a:ea typeface="Meiryo UI" panose="020B0604030504040204" pitchFamily="50" charset="-128"/>
                <a:cs typeface="Arial" panose="020B0604020202020204" pitchFamily="34" charset="0"/>
              </a:rPr>
              <a:t>系のサーバ</a:t>
            </a:r>
            <a:r>
              <a:rPr lang="en-US" altLang="ja-JP" sz="1100" dirty="0">
                <a:latin typeface="Meiryo UI" panose="020B0604030504040204" pitchFamily="50" charset="-128"/>
                <a:ea typeface="Meiryo UI" panose="020B0604030504040204" pitchFamily="50" charset="-128"/>
                <a:cs typeface="Arial" panose="020B0604020202020204" pitchFamily="34" charset="0"/>
              </a:rPr>
              <a:t>6</a:t>
            </a:r>
            <a:r>
              <a:rPr lang="ja-JP" altLang="en-US" sz="1100" dirty="0">
                <a:latin typeface="Meiryo UI" panose="020B0604030504040204" pitchFamily="50" charset="-128"/>
                <a:ea typeface="Meiryo UI" panose="020B0604030504040204" pitchFamily="50" charset="-128"/>
                <a:cs typeface="Arial" panose="020B0604020202020204" pitchFamily="34" charset="0"/>
              </a:rPr>
              <a:t>台の本番切替</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スキャン登録端末</a:t>
            </a:r>
            <a:r>
              <a:rPr lang="en-US" altLang="ja-JP" sz="1100" dirty="0">
                <a:latin typeface="Meiryo UI" panose="020B0604030504040204" pitchFamily="50" charset="-128"/>
                <a:ea typeface="Meiryo UI" panose="020B0604030504040204" pitchFamily="50" charset="-128"/>
                <a:cs typeface="Arial" panose="020B0604020202020204" pitchFamily="34" charset="0"/>
              </a:rPr>
              <a:t>2</a:t>
            </a:r>
            <a:r>
              <a:rPr lang="ja-JP" altLang="en-US" sz="1100" dirty="0">
                <a:latin typeface="Meiryo UI" panose="020B0604030504040204" pitchFamily="50" charset="-128"/>
                <a:ea typeface="Meiryo UI" panose="020B0604030504040204" pitchFamily="50" charset="-128"/>
                <a:cs typeface="Arial" panose="020B0604020202020204" pitchFamily="34" charset="0"/>
              </a:rPr>
              <a:t>台の本番切替</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生産出図指示端末の本番切替</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p:txBody>
      </p:sp>
      <p:sp>
        <p:nvSpPr>
          <p:cNvPr id="25" name="Rectangle 10"/>
          <p:cNvSpPr>
            <a:spLocks noChangeArrowheads="1"/>
          </p:cNvSpPr>
          <p:nvPr/>
        </p:nvSpPr>
        <p:spPr bwMode="auto">
          <a:xfrm>
            <a:off x="1950783" y="3789887"/>
            <a:ext cx="4970464" cy="2575382"/>
          </a:xfrm>
          <a:prstGeom prst="rect">
            <a:avLst/>
          </a:prstGeom>
          <a:solidFill>
            <a:schemeClr val="bg1"/>
          </a:solidFill>
          <a:ln>
            <a:noFill/>
          </a:ln>
          <a:effec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nSpc>
                <a:spcPct val="120000"/>
              </a:lnSpc>
              <a:spcBef>
                <a:spcPts val="200"/>
              </a:spcBef>
              <a:buFontTx/>
              <a:buChar char="•"/>
            </a:pPr>
            <a:r>
              <a:rPr lang="en-US" altLang="ja-JP" sz="1100" b="1"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b="1" dirty="0">
                <a:latin typeface="Meiryo UI" panose="020B0604030504040204" pitchFamily="50" charset="-128"/>
                <a:ea typeface="Meiryo UI" panose="020B0604030504040204" pitchFamily="50" charset="-128"/>
                <a:cs typeface="Arial" panose="020B0604020202020204" pitchFamily="34" charset="0"/>
              </a:rPr>
              <a:t>年</a:t>
            </a:r>
            <a:r>
              <a:rPr lang="en-US" altLang="ja-JP" sz="1100" b="1" dirty="0">
                <a:latin typeface="Meiryo UI" panose="020B0604030504040204" pitchFamily="50" charset="-128"/>
                <a:ea typeface="Meiryo UI" panose="020B0604030504040204" pitchFamily="50" charset="-128"/>
                <a:cs typeface="Arial" panose="020B0604020202020204" pitchFamily="34" charset="0"/>
              </a:rPr>
              <a:t>1</a:t>
            </a:r>
            <a:r>
              <a:rPr lang="ja-JP" altLang="en-US" sz="1100" b="1" dirty="0">
                <a:latin typeface="Meiryo UI" panose="020B0604030504040204" pitchFamily="50" charset="-128"/>
                <a:ea typeface="Meiryo UI" panose="020B0604030504040204" pitchFamily="50" charset="-128"/>
                <a:cs typeface="Arial" panose="020B0604020202020204" pitchFamily="34" charset="0"/>
              </a:rPr>
              <a:t>月</a:t>
            </a:r>
            <a:r>
              <a:rPr lang="en-US" altLang="ja-JP" sz="1100" b="1" dirty="0">
                <a:latin typeface="Meiryo UI" panose="020B0604030504040204" pitchFamily="50" charset="-128"/>
                <a:ea typeface="Meiryo UI" panose="020B0604030504040204" pitchFamily="50" charset="-128"/>
                <a:cs typeface="Arial" panose="020B0604020202020204" pitchFamily="34" charset="0"/>
              </a:rPr>
              <a:t>8</a:t>
            </a:r>
            <a:r>
              <a:rPr lang="ja-JP" altLang="en-US" sz="1100" b="1" dirty="0">
                <a:latin typeface="Meiryo UI" panose="020B0604030504040204" pitchFamily="50" charset="-128"/>
                <a:ea typeface="Meiryo UI" panose="020B0604030504040204" pitchFamily="50" charset="-128"/>
                <a:cs typeface="Arial" panose="020B0604020202020204" pitchFamily="34" charset="0"/>
              </a:rPr>
              <a:t>日～　サムネイル画像のバッチ作成</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現行サーバで</a:t>
            </a:r>
            <a:r>
              <a:rPr lang="en-US" altLang="ja-JP" sz="1100"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dirty="0">
                <a:latin typeface="Meiryo UI" panose="020B0604030504040204" pitchFamily="50" charset="-128"/>
                <a:ea typeface="Meiryo UI" panose="020B0604030504040204" pitchFamily="50" charset="-128"/>
                <a:cs typeface="Arial" panose="020B0604020202020204" pitchFamily="34" charset="0"/>
              </a:rPr>
              <a:t>年</a:t>
            </a:r>
            <a:r>
              <a:rPr lang="en-US" altLang="ja-JP" sz="1100" dirty="0">
                <a:latin typeface="Meiryo UI" panose="020B0604030504040204" pitchFamily="50" charset="-128"/>
                <a:ea typeface="Meiryo UI" panose="020B0604030504040204" pitchFamily="50" charset="-128"/>
                <a:cs typeface="Arial" panose="020B0604020202020204" pitchFamily="34" charset="0"/>
              </a:rPr>
              <a:t>1</a:t>
            </a:r>
            <a:r>
              <a:rPr lang="ja-JP" altLang="en-US" sz="1100" dirty="0">
                <a:latin typeface="Meiryo UI" panose="020B0604030504040204" pitchFamily="50" charset="-128"/>
                <a:ea typeface="Meiryo UI" panose="020B0604030504040204" pitchFamily="50" charset="-128"/>
                <a:cs typeface="Arial" panose="020B0604020202020204" pitchFamily="34" charset="0"/>
              </a:rPr>
              <a:t>月末までのサムネイル画像のバッチ作成</a:t>
            </a:r>
            <a:r>
              <a:rPr lang="en-US" altLang="ja-JP" sz="1100" dirty="0">
                <a:latin typeface="Meiryo UI" panose="020B0604030504040204" pitchFamily="50" charset="-128"/>
                <a:ea typeface="Meiryo UI" panose="020B0604030504040204" pitchFamily="50" charset="-128"/>
                <a:cs typeface="Arial" panose="020B0604020202020204" pitchFamily="34" charset="0"/>
              </a:rPr>
              <a:t>(JTEKT</a:t>
            </a:r>
            <a:r>
              <a:rPr lang="ja-JP" altLang="en-US" sz="1100" dirty="0">
                <a:latin typeface="Meiryo UI" panose="020B0604030504040204" pitchFamily="50" charset="-128"/>
                <a:ea typeface="Meiryo UI" panose="020B0604030504040204" pitchFamily="50" charset="-128"/>
                <a:cs typeface="Arial" panose="020B0604020202020204" pitchFamily="34" charset="0"/>
              </a:rPr>
              <a:t>様</a:t>
            </a:r>
            <a:r>
              <a:rPr lang="en-US" altLang="ja-JP" sz="1100" dirty="0">
                <a:latin typeface="Meiryo UI" panose="020B0604030504040204" pitchFamily="50" charset="-128"/>
                <a:ea typeface="Meiryo UI" panose="020B0604030504040204" pitchFamily="50" charset="-128"/>
                <a:cs typeface="Arial" panose="020B0604020202020204" pitchFamily="34" charset="0"/>
              </a:rPr>
              <a:t>)</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a:lnSpc>
                <a:spcPct val="120000"/>
              </a:lnSpc>
              <a:spcBef>
                <a:spcPts val="200"/>
              </a:spcBef>
              <a:buFontTx/>
              <a:buChar char="•"/>
            </a:pPr>
            <a:r>
              <a:rPr lang="en-US" altLang="ja-JP" sz="1100" b="1"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b="1" dirty="0">
                <a:latin typeface="Meiryo UI" panose="020B0604030504040204" pitchFamily="50" charset="-128"/>
                <a:ea typeface="Meiryo UI" panose="020B0604030504040204" pitchFamily="50" charset="-128"/>
                <a:cs typeface="Arial" panose="020B0604020202020204" pitchFamily="34" charset="0"/>
              </a:rPr>
              <a:t>年</a:t>
            </a:r>
            <a:r>
              <a:rPr lang="en-US" altLang="ja-JP" sz="1100" b="1" dirty="0">
                <a:latin typeface="Meiryo UI" panose="020B0604030504040204" pitchFamily="50" charset="-128"/>
                <a:ea typeface="Meiryo UI" panose="020B0604030504040204" pitchFamily="50" charset="-128"/>
                <a:cs typeface="Arial" panose="020B0604020202020204" pitchFamily="34" charset="0"/>
              </a:rPr>
              <a:t>2</a:t>
            </a:r>
            <a:r>
              <a:rPr lang="ja-JP" altLang="en-US" sz="1100" b="1" dirty="0">
                <a:latin typeface="Meiryo UI" panose="020B0604030504040204" pitchFamily="50" charset="-128"/>
                <a:ea typeface="Meiryo UI" panose="020B0604030504040204" pitchFamily="50" charset="-128"/>
                <a:cs typeface="Arial" panose="020B0604020202020204" pitchFamily="34" charset="0"/>
              </a:rPr>
              <a:t>月初旬　仮想環境の導入タイミングで以下のデータ移行</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前日までの</a:t>
            </a:r>
            <a:r>
              <a:rPr lang="en-US" altLang="ja-JP" sz="1100" dirty="0">
                <a:latin typeface="Meiryo UI" panose="020B0604030504040204" pitchFamily="50" charset="-128"/>
                <a:ea typeface="Meiryo UI" panose="020B0604030504040204" pitchFamily="50" charset="-128"/>
                <a:cs typeface="Arial" panose="020B0604020202020204" pitchFamily="34" charset="0"/>
              </a:rPr>
              <a:t>TIFF/</a:t>
            </a:r>
            <a:r>
              <a:rPr lang="ja-JP" altLang="en-US" sz="1100" dirty="0">
                <a:latin typeface="Meiryo UI" panose="020B0604030504040204" pitchFamily="50" charset="-128"/>
                <a:ea typeface="Meiryo UI" panose="020B0604030504040204" pitchFamily="50" charset="-128"/>
                <a:cs typeface="Arial" panose="020B0604020202020204" pitchFamily="34" charset="0"/>
              </a:rPr>
              <a:t>サムネイル画像データのメインサーバへのコピー</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サムネイル画像作成が終わっていない場合は新サーバで継続バッチ作成</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現行環境からのデータベーステーブルのインポート及びマスタテーブル変更</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69850" indent="-171450">
              <a:lnSpc>
                <a:spcPct val="120000"/>
              </a:lnSpc>
              <a:spcBef>
                <a:spcPts val="200"/>
              </a:spcBef>
              <a:buFont typeface="Meiryo UI" panose="020B0604030504040204" pitchFamily="50" charset="-128"/>
              <a:buChar char="•"/>
            </a:pPr>
            <a:r>
              <a:rPr lang="en-US" altLang="ja-JP" sz="1100" b="1"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b="1" dirty="0">
                <a:latin typeface="Meiryo UI" panose="020B0604030504040204" pitchFamily="50" charset="-128"/>
                <a:ea typeface="Meiryo UI" panose="020B0604030504040204" pitchFamily="50" charset="-128"/>
                <a:cs typeface="Arial" panose="020B0604020202020204" pitchFamily="34" charset="0"/>
              </a:rPr>
              <a:t>年</a:t>
            </a:r>
            <a:r>
              <a:rPr lang="en-US" altLang="ja-JP" sz="1100" b="1" dirty="0">
                <a:latin typeface="Meiryo UI" panose="020B0604030504040204" pitchFamily="50" charset="-128"/>
                <a:ea typeface="Meiryo UI" panose="020B0604030504040204" pitchFamily="50" charset="-128"/>
                <a:cs typeface="Arial" panose="020B0604020202020204" pitchFamily="34" charset="0"/>
              </a:rPr>
              <a:t>3</a:t>
            </a:r>
            <a:r>
              <a:rPr lang="ja-JP" altLang="en-US" sz="1100" b="1" dirty="0">
                <a:latin typeface="Meiryo UI" panose="020B0604030504040204" pitchFamily="50" charset="-128"/>
                <a:ea typeface="Meiryo UI" panose="020B0604030504040204" pitchFamily="50" charset="-128"/>
                <a:cs typeface="Arial" panose="020B0604020202020204" pitchFamily="34" charset="0"/>
              </a:rPr>
              <a:t>月初旬　本番切替タイミングで以下のデータ移行</a:t>
            </a:r>
            <a:endParaRPr lang="en-US" altLang="ja-JP" sz="1100" b="1"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テスト用に登録したデータの削除</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a:t>
            </a:r>
            <a:r>
              <a:rPr lang="en-US" altLang="ja-JP" sz="1100" dirty="0">
                <a:latin typeface="Meiryo UI" panose="020B0604030504040204" pitchFamily="50" charset="-128"/>
                <a:ea typeface="Meiryo UI" panose="020B0604030504040204" pitchFamily="50" charset="-128"/>
                <a:cs typeface="Arial" panose="020B0604020202020204" pitchFamily="34" charset="0"/>
              </a:rPr>
              <a:t>2025</a:t>
            </a:r>
            <a:r>
              <a:rPr lang="ja-JP" altLang="en-US" sz="1100" dirty="0">
                <a:latin typeface="Meiryo UI" panose="020B0604030504040204" pitchFamily="50" charset="-128"/>
                <a:ea typeface="Meiryo UI" panose="020B0604030504040204" pitchFamily="50" charset="-128"/>
                <a:cs typeface="Arial" panose="020B0604020202020204" pitchFamily="34" charset="0"/>
              </a:rPr>
              <a:t>年以降に登録された</a:t>
            </a:r>
            <a:r>
              <a:rPr lang="en-US" altLang="ja-JP" sz="1100" dirty="0">
                <a:latin typeface="Meiryo UI" panose="020B0604030504040204" pitchFamily="50" charset="-128"/>
                <a:ea typeface="Meiryo UI" panose="020B0604030504040204" pitchFamily="50" charset="-128"/>
                <a:cs typeface="Arial" panose="020B0604020202020204" pitchFamily="34" charset="0"/>
              </a:rPr>
              <a:t>TIFF</a:t>
            </a:r>
            <a:r>
              <a:rPr lang="ja-JP" altLang="en-US" sz="1100" dirty="0">
                <a:latin typeface="Meiryo UI" panose="020B0604030504040204" pitchFamily="50" charset="-128"/>
                <a:ea typeface="Meiryo UI" panose="020B0604030504040204" pitchFamily="50" charset="-128"/>
                <a:cs typeface="Arial" panose="020B0604020202020204" pitchFamily="34" charset="0"/>
              </a:rPr>
              <a:t>のデータのメインサーバへのコピー</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移行したデータに対してのサムネイル画像のバッチ作成</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r>
              <a:rPr lang="ja-JP" altLang="en-US" sz="1100" dirty="0">
                <a:latin typeface="Meiryo UI" panose="020B0604030504040204" pitchFamily="50" charset="-128"/>
                <a:ea typeface="Meiryo UI" panose="020B0604030504040204" pitchFamily="50" charset="-128"/>
                <a:cs typeface="Arial" panose="020B0604020202020204" pitchFamily="34" charset="0"/>
              </a:rPr>
              <a:t>・　現行環境からのデータベーステーブルのインポート及びマスタテーブル変更</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a:p>
            <a:pPr marL="469900" lvl="1">
              <a:lnSpc>
                <a:spcPct val="120000"/>
              </a:lnSpc>
              <a:spcBef>
                <a:spcPts val="200"/>
              </a:spcBef>
            </a:pP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p:txBody>
      </p:sp>
      <p:sp>
        <p:nvSpPr>
          <p:cNvPr id="26" name="Rectangle 14"/>
          <p:cNvSpPr>
            <a:spLocks noChangeArrowheads="1"/>
          </p:cNvSpPr>
          <p:nvPr/>
        </p:nvSpPr>
        <p:spPr bwMode="auto">
          <a:xfrm>
            <a:off x="6985639" y="3717032"/>
            <a:ext cx="2415784" cy="1868280"/>
          </a:xfrm>
          <a:prstGeom prst="rect">
            <a:avLst/>
          </a:prstGeom>
          <a:solidFill>
            <a:schemeClr val="bg1"/>
          </a:solidFill>
          <a:ln>
            <a:noFill/>
          </a:ln>
          <a:effectLst/>
        </p:spPr>
        <p:txBody>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nSpc>
                <a:spcPct val="120000"/>
              </a:lnSpc>
              <a:spcBef>
                <a:spcPct val="30000"/>
              </a:spcBef>
              <a:buClrTx/>
              <a:buSzTx/>
              <a:buFontTx/>
              <a:buChar char="•"/>
            </a:pPr>
            <a:r>
              <a:rPr lang="ja-JP" altLang="en-US" sz="1100" dirty="0">
                <a:latin typeface="Meiryo UI" panose="020B0604030504040204" pitchFamily="50" charset="-128"/>
                <a:ea typeface="Meiryo UI" panose="020B0604030504040204" pitchFamily="50" charset="-128"/>
                <a:cs typeface="Arial" panose="020B0604020202020204" pitchFamily="34" charset="0"/>
              </a:rPr>
              <a:t>　システムテスト／総合テスト時に、本番同様のデータ移行（マスタ変更）を行い、テストで利用することでデータ検証とする。</a:t>
            </a:r>
            <a:endParaRPr lang="en-US" altLang="ja-JP" sz="1100" dirty="0">
              <a:latin typeface="Meiryo UI" panose="020B0604030504040204" pitchFamily="50" charset="-128"/>
              <a:ea typeface="Meiryo UI" panose="020B0604030504040204" pitchFamily="50" charset="-128"/>
              <a:cs typeface="Arial" panose="020B0604020202020204" pitchFamily="34" charset="0"/>
            </a:endParaRPr>
          </a:p>
        </p:txBody>
      </p:sp>
      <p:sp>
        <p:nvSpPr>
          <p:cNvPr id="3" name="Line 3">
            <a:extLst>
              <a:ext uri="{FF2B5EF4-FFF2-40B4-BE49-F238E27FC236}">
                <a16:creationId xmlns:a16="http://schemas.microsoft.com/office/drawing/2014/main" id="{FEF6AAC8-260D-ADC5-AD17-90D6037F9D80}"/>
              </a:ext>
            </a:extLst>
          </p:cNvPr>
          <p:cNvSpPr>
            <a:spLocks noChangeShapeType="1"/>
          </p:cNvSpPr>
          <p:nvPr/>
        </p:nvSpPr>
        <p:spPr bwMode="auto">
          <a:xfrm>
            <a:off x="1974555" y="2273961"/>
            <a:ext cx="486321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13" name="Line 15">
            <a:extLst>
              <a:ext uri="{FF2B5EF4-FFF2-40B4-BE49-F238E27FC236}">
                <a16:creationId xmlns:a16="http://schemas.microsoft.com/office/drawing/2014/main" id="{F03DCC81-963A-F1E3-C798-F25429164FF9}"/>
              </a:ext>
            </a:extLst>
          </p:cNvPr>
          <p:cNvSpPr>
            <a:spLocks noChangeShapeType="1"/>
          </p:cNvSpPr>
          <p:nvPr/>
        </p:nvSpPr>
        <p:spPr bwMode="auto">
          <a:xfrm flipV="1">
            <a:off x="6980201" y="2270033"/>
            <a:ext cx="2327370" cy="39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15" name="Line 3">
            <a:extLst>
              <a:ext uri="{FF2B5EF4-FFF2-40B4-BE49-F238E27FC236}">
                <a16:creationId xmlns:a16="http://schemas.microsoft.com/office/drawing/2014/main" id="{F3FCE4AE-13FA-E40E-2C09-53A432042A3F}"/>
              </a:ext>
            </a:extLst>
          </p:cNvPr>
          <p:cNvSpPr>
            <a:spLocks noChangeShapeType="1"/>
          </p:cNvSpPr>
          <p:nvPr/>
        </p:nvSpPr>
        <p:spPr bwMode="auto">
          <a:xfrm>
            <a:off x="1987552" y="3720960"/>
            <a:ext cx="486321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
        <p:nvSpPr>
          <p:cNvPr id="21" name="Line 15">
            <a:extLst>
              <a:ext uri="{FF2B5EF4-FFF2-40B4-BE49-F238E27FC236}">
                <a16:creationId xmlns:a16="http://schemas.microsoft.com/office/drawing/2014/main" id="{105175BC-034C-BE83-8C64-C07535ED09BC}"/>
              </a:ext>
            </a:extLst>
          </p:cNvPr>
          <p:cNvSpPr>
            <a:spLocks noChangeShapeType="1"/>
          </p:cNvSpPr>
          <p:nvPr/>
        </p:nvSpPr>
        <p:spPr bwMode="auto">
          <a:xfrm flipV="1">
            <a:off x="6993198" y="3717032"/>
            <a:ext cx="2327370" cy="39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238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F0F9B2-398A-D766-1D57-A3596DC3C6D3}"/>
              </a:ext>
            </a:extLst>
          </p:cNvPr>
          <p:cNvSpPr>
            <a:spLocks noChangeArrowheads="1"/>
          </p:cNvSpPr>
          <p:nvPr/>
        </p:nvSpPr>
        <p:spPr bwMode="auto">
          <a:xfrm>
            <a:off x="784224" y="2532731"/>
            <a:ext cx="8561263" cy="3655962"/>
          </a:xfrm>
          <a:prstGeom prst="rect">
            <a:avLst/>
          </a:prstGeom>
          <a:solidFill>
            <a:srgbClr val="FFFFFF"/>
          </a:solidFill>
          <a:ln w="6350">
            <a:solidFill>
              <a:schemeClr val="tx1"/>
            </a:solidFill>
            <a:miter lim="800000"/>
            <a:headEnd/>
            <a:tailEnd/>
          </a:ln>
          <a:effectLst>
            <a:outerShdw dist="35921" dir="2700000" algn="ctr" rotWithShape="0">
              <a:srgbClr val="808080"/>
            </a:outerShdw>
          </a:effectLst>
        </p:spPr>
        <p:txBody>
          <a:bodyPr lIns="18000" rIns="18000" anchor="ctr"/>
          <a:lstStyle/>
          <a:p>
            <a:pPr>
              <a:spcBef>
                <a:spcPct val="50000"/>
              </a:spcBef>
              <a:buClrTx/>
              <a:buSzTx/>
              <a:buFontTx/>
              <a:buNone/>
            </a:pPr>
            <a:endParaRPr kumimoji="0" lang="ja-JP" altLang="ja-JP" sz="1000" b="0">
              <a:latin typeface="Yu Gothic UI" panose="020B0500000000000000" pitchFamily="50" charset="-128"/>
              <a:ea typeface="Yu Gothic UI" panose="020B0500000000000000" pitchFamily="50" charset="-128"/>
            </a:endParaRPr>
          </a:p>
        </p:txBody>
      </p:sp>
      <p:sp>
        <p:nvSpPr>
          <p:cNvPr id="2" name="タイトル 1"/>
          <p:cNvSpPr>
            <a:spLocks noGrp="1"/>
          </p:cNvSpPr>
          <p:nvPr>
            <p:ph type="title"/>
          </p:nvPr>
        </p:nvSpPr>
        <p:spPr/>
        <p:txBody>
          <a:bodyPr/>
          <a:lstStyle/>
          <a:p>
            <a:r>
              <a:rPr lang="ja-JP" altLang="en-US" dirty="0"/>
              <a:t>テスト／移行計画書</a:t>
            </a:r>
            <a:br>
              <a:rPr lang="ja-JP" altLang="en-US" dirty="0"/>
            </a:br>
            <a:r>
              <a:rPr lang="ja-JP" altLang="en-US" dirty="0"/>
              <a:t>　テスト概要</a:t>
            </a:r>
            <a:endParaRPr kumimoji="1" lang="ja-JP" altLang="en-US" dirty="0"/>
          </a:p>
        </p:txBody>
      </p:sp>
      <p:sp>
        <p:nvSpPr>
          <p:cNvPr id="3" name="コンテンツ プレースホルダー 2"/>
          <p:cNvSpPr>
            <a:spLocks noGrp="1"/>
          </p:cNvSpPr>
          <p:nvPr>
            <p:ph idx="1"/>
          </p:nvPr>
        </p:nvSpPr>
        <p:spPr>
          <a:xfrm>
            <a:off x="762000" y="836712"/>
            <a:ext cx="8689428" cy="2017644"/>
          </a:xfrm>
        </p:spPr>
        <p:txBody>
          <a:bodyPr/>
          <a:lstStyle/>
          <a:p>
            <a:pPr>
              <a:spcBef>
                <a:spcPts val="0"/>
              </a:spcBef>
              <a:spcAft>
                <a:spcPts val="400"/>
              </a:spcAft>
            </a:pPr>
            <a:r>
              <a:rPr lang="ja-JP" altLang="en-US" sz="1600" dirty="0">
                <a:latin typeface="Yu Gothic UI" panose="020B0500000000000000" pitchFamily="50" charset="-128"/>
                <a:ea typeface="Yu Gothic UI" panose="020B0500000000000000" pitchFamily="50" charset="-128"/>
              </a:rPr>
              <a:t>テスト全体の流れにおいて、システムテスト、総合テストの関連は下図のとおりです。</a:t>
            </a:r>
          </a:p>
        </p:txBody>
      </p:sp>
      <p:sp>
        <p:nvSpPr>
          <p:cNvPr id="12" name="Line 4"/>
          <p:cNvSpPr>
            <a:spLocks noChangeShapeType="1"/>
          </p:cNvSpPr>
          <p:nvPr/>
        </p:nvSpPr>
        <p:spPr bwMode="auto">
          <a:xfrm flipH="1">
            <a:off x="828670" y="1680691"/>
            <a:ext cx="3877537" cy="849632"/>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3" name="Line 5"/>
          <p:cNvSpPr>
            <a:spLocks noChangeShapeType="1"/>
          </p:cNvSpPr>
          <p:nvPr/>
        </p:nvSpPr>
        <p:spPr bwMode="auto">
          <a:xfrm>
            <a:off x="8955945" y="1703733"/>
            <a:ext cx="389542" cy="826589"/>
          </a:xfrm>
          <a:prstGeom prst="line">
            <a:avLst/>
          </a:prstGeom>
          <a:noFill/>
          <a:ln w="19050">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5" name="Rectangle 7"/>
          <p:cNvSpPr>
            <a:spLocks noChangeArrowheads="1"/>
          </p:cNvSpPr>
          <p:nvPr/>
        </p:nvSpPr>
        <p:spPr bwMode="auto">
          <a:xfrm>
            <a:off x="3009172" y="2977410"/>
            <a:ext cx="354965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50000"/>
              </a:spcBef>
              <a:buClrTx/>
              <a:buSzTx/>
              <a:buFontTx/>
              <a:buChar char="•"/>
            </a:pPr>
            <a:r>
              <a:rPr kumimoji="0" lang="en-US" altLang="ja-JP" sz="1100" dirty="0">
                <a:latin typeface="Yu Gothic UI" panose="020B0500000000000000" pitchFamily="50" charset="-128"/>
                <a:ea typeface="Yu Gothic UI" panose="020B0500000000000000" pitchFamily="50" charset="-128"/>
              </a:rPr>
              <a:t>DRASAP</a:t>
            </a:r>
            <a:r>
              <a:rPr kumimoji="0" lang="ja-JP" altLang="en-US" sz="1100" dirty="0">
                <a:latin typeface="Yu Gothic UI" panose="020B0500000000000000" pitchFamily="50" charset="-128"/>
                <a:ea typeface="Yu Gothic UI" panose="020B0500000000000000" pitchFamily="50" charset="-128"/>
              </a:rPr>
              <a:t>の追加・改修部分の各機能が、業務の流れに沿った処理において、データ・仕様の整合性を保ちつつ、機能要件どおりに動作することを検証する。</a:t>
            </a:r>
          </a:p>
        </p:txBody>
      </p:sp>
      <p:sp>
        <p:nvSpPr>
          <p:cNvPr id="16" name="Text Box 8"/>
          <p:cNvSpPr txBox="1">
            <a:spLocks noChangeArrowheads="1"/>
          </p:cNvSpPr>
          <p:nvPr/>
        </p:nvSpPr>
        <p:spPr bwMode="auto">
          <a:xfrm>
            <a:off x="3009172" y="5111322"/>
            <a:ext cx="3635375"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88900" indent="-889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marL="171450" indent="-171450" eaLnBrk="1" hangingPunct="1">
              <a:buClrTx/>
              <a:buSzTx/>
              <a:buFont typeface="Arial" panose="020B0604020202020204" pitchFamily="34" charset="0"/>
              <a:buChar char="•"/>
            </a:pPr>
            <a:r>
              <a:rPr lang="ja-JP" altLang="en-US" sz="1100" dirty="0">
                <a:latin typeface="Yu Gothic UI" panose="020B0500000000000000" pitchFamily="50" charset="-128"/>
                <a:ea typeface="Yu Gothic UI" panose="020B0500000000000000" pitchFamily="50" charset="-128"/>
              </a:rPr>
              <a:t>更新したシステムを使用して、エンドユーザーが想定したとおりに業務を遂行できることを確認する。</a:t>
            </a:r>
            <a:endParaRPr lang="en-US" altLang="ja-JP" sz="1100" dirty="0">
              <a:latin typeface="Yu Gothic UI" panose="020B0500000000000000" pitchFamily="50" charset="-128"/>
              <a:ea typeface="Yu Gothic UI" panose="020B0500000000000000" pitchFamily="50" charset="-128"/>
            </a:endParaRPr>
          </a:p>
          <a:p>
            <a:pPr marL="171450" indent="-171450" eaLnBrk="1" hangingPunct="1">
              <a:buClrTx/>
              <a:buSzTx/>
              <a:buFont typeface="Arial" panose="020B0604020202020204" pitchFamily="34" charset="0"/>
              <a:buChar char="•"/>
            </a:pPr>
            <a:r>
              <a:rPr lang="en-US" altLang="ja-JP" sz="1100" dirty="0" err="1">
                <a:latin typeface="Yu Gothic UI" panose="020B0500000000000000" pitchFamily="50" charset="-128"/>
                <a:ea typeface="Yu Gothic UI" panose="020B0500000000000000" pitchFamily="50" charset="-128"/>
              </a:rPr>
              <a:t>vmware</a:t>
            </a:r>
            <a:r>
              <a:rPr lang="ja-JP" altLang="en-US" sz="1100" dirty="0">
                <a:latin typeface="Yu Gothic UI" panose="020B0500000000000000" pitchFamily="50" charset="-128"/>
                <a:ea typeface="Yu Gothic UI" panose="020B0500000000000000" pitchFamily="50" charset="-128"/>
              </a:rPr>
              <a:t>環境を前提とした、運用環境、運用体制、運用手順が本番稼動に向けて準備できていることを確認する。</a:t>
            </a:r>
          </a:p>
          <a:p>
            <a:pPr marL="171450" indent="-171450" eaLnBrk="1" hangingPunct="1">
              <a:buClrTx/>
              <a:buSzTx/>
              <a:buFont typeface="Arial" panose="020B0604020202020204" pitchFamily="34" charset="0"/>
              <a:buChar char="•"/>
            </a:pPr>
            <a:r>
              <a:rPr lang="ja-JP" altLang="en-US" sz="1100" dirty="0">
                <a:latin typeface="Yu Gothic UI" panose="020B0500000000000000" pitchFamily="50" charset="-128"/>
                <a:ea typeface="Yu Gothic UI" panose="020B0500000000000000" pitchFamily="50" charset="-128"/>
              </a:rPr>
              <a:t>移行データについての検証を行う。</a:t>
            </a:r>
          </a:p>
        </p:txBody>
      </p:sp>
      <p:sp>
        <p:nvSpPr>
          <p:cNvPr id="17" name="AutoShape 9"/>
          <p:cNvSpPr>
            <a:spLocks noChangeAspect="1" noChangeArrowheads="1"/>
          </p:cNvSpPr>
          <p:nvPr/>
        </p:nvSpPr>
        <p:spPr bwMode="auto">
          <a:xfrm>
            <a:off x="4739547" y="1303684"/>
            <a:ext cx="2035175" cy="361950"/>
          </a:xfrm>
          <a:prstGeom prst="homePlate">
            <a:avLst>
              <a:gd name="adj" fmla="val 37043"/>
            </a:avLst>
          </a:prstGeom>
          <a:solidFill>
            <a:schemeClr val="bg1">
              <a:lumMod val="85000"/>
            </a:schemeClr>
          </a:solidFill>
          <a:ln w="6350">
            <a:solidFill>
              <a:srgbClr val="303048"/>
            </a:solidFill>
            <a:miter lim="800000"/>
            <a:headEnd/>
            <a:tailEnd/>
          </a:ln>
          <a:effectLst/>
        </p:spPr>
        <p:txBody>
          <a:bodyPr wrap="none" lIns="18000" rIns="18000" anchor="ctr"/>
          <a:lstStyle/>
          <a:p>
            <a:pPr algn="ctr">
              <a:spcBef>
                <a:spcPct val="50000"/>
              </a:spcBef>
              <a:buClrTx/>
              <a:buSzTx/>
              <a:buFontTx/>
              <a:buNone/>
            </a:pPr>
            <a:r>
              <a:rPr kumimoji="0" lang="ja-JP" altLang="en-US" sz="1200" dirty="0">
                <a:latin typeface="Yu Gothic UI" panose="020B0500000000000000" pitchFamily="50" charset="-128"/>
                <a:ea typeface="Yu Gothic UI" panose="020B0500000000000000" pitchFamily="50" charset="-128"/>
              </a:rPr>
              <a:t>システムテスト</a:t>
            </a:r>
          </a:p>
        </p:txBody>
      </p:sp>
      <p:sp>
        <p:nvSpPr>
          <p:cNvPr id="18" name="AutoShape 10"/>
          <p:cNvSpPr>
            <a:spLocks noChangeAspect="1" noChangeArrowheads="1"/>
          </p:cNvSpPr>
          <p:nvPr/>
        </p:nvSpPr>
        <p:spPr bwMode="auto">
          <a:xfrm>
            <a:off x="6827109" y="1303684"/>
            <a:ext cx="2073275" cy="361950"/>
          </a:xfrm>
          <a:prstGeom prst="homePlate">
            <a:avLst>
              <a:gd name="adj" fmla="val 41290"/>
            </a:avLst>
          </a:prstGeom>
          <a:solidFill>
            <a:schemeClr val="bg1">
              <a:lumMod val="85000"/>
            </a:schemeClr>
          </a:solidFill>
          <a:ln w="6350">
            <a:solidFill>
              <a:srgbClr val="303048"/>
            </a:solidFill>
            <a:miter lim="800000"/>
            <a:headEnd/>
            <a:tailEnd/>
          </a:ln>
          <a:effectLst/>
        </p:spPr>
        <p:txBody>
          <a:bodyPr wrap="none" lIns="18000" rIns="18000" anchor="ctr"/>
          <a:lstStyle/>
          <a:p>
            <a:pPr algn="ctr">
              <a:spcBef>
                <a:spcPct val="50000"/>
              </a:spcBef>
              <a:buClrTx/>
              <a:buSzTx/>
              <a:buFontTx/>
              <a:buNone/>
            </a:pPr>
            <a:r>
              <a:rPr kumimoji="0" lang="ja-JP" altLang="en-US" sz="1200">
                <a:latin typeface="Yu Gothic UI" panose="020B0500000000000000" pitchFamily="50" charset="-128"/>
                <a:ea typeface="Yu Gothic UI" panose="020B0500000000000000" pitchFamily="50" charset="-128"/>
              </a:rPr>
              <a:t>総合テスト</a:t>
            </a:r>
          </a:p>
        </p:txBody>
      </p:sp>
      <p:sp>
        <p:nvSpPr>
          <p:cNvPr id="19" name="AutoShape 11"/>
          <p:cNvSpPr>
            <a:spLocks noChangeArrowheads="1"/>
          </p:cNvSpPr>
          <p:nvPr/>
        </p:nvSpPr>
        <p:spPr bwMode="auto">
          <a:xfrm>
            <a:off x="4698272" y="1268760"/>
            <a:ext cx="4257675" cy="434975"/>
          </a:xfrm>
          <a:prstGeom prst="roundRect">
            <a:avLst>
              <a:gd name="adj" fmla="val 13157"/>
            </a:avLst>
          </a:prstGeom>
          <a:noFill/>
          <a:ln w="38100">
            <a:solidFill>
              <a:srgbClr val="99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20" name="AutoShape 13"/>
          <p:cNvSpPr>
            <a:spLocks noChangeAspect="1" noChangeArrowheads="1"/>
          </p:cNvSpPr>
          <p:nvPr/>
        </p:nvSpPr>
        <p:spPr bwMode="auto">
          <a:xfrm>
            <a:off x="1118458" y="1316384"/>
            <a:ext cx="1601788" cy="361950"/>
          </a:xfrm>
          <a:prstGeom prst="homePlate">
            <a:avLst>
              <a:gd name="adj" fmla="val 24770"/>
            </a:avLst>
          </a:prstGeom>
          <a:noFill/>
          <a:ln w="6350">
            <a:solidFill>
              <a:srgbClr val="303048"/>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50000"/>
              </a:spcBef>
              <a:buClrTx/>
              <a:buSzTx/>
              <a:buFontTx/>
              <a:buNone/>
            </a:pPr>
            <a:r>
              <a:rPr kumimoji="0" lang="ja-JP" altLang="en-US" sz="1100" dirty="0">
                <a:latin typeface="Yu Gothic UI" panose="020B0500000000000000" pitchFamily="50" charset="-128"/>
                <a:ea typeface="Yu Gothic UI" panose="020B0500000000000000" pitchFamily="50" charset="-128"/>
              </a:rPr>
              <a:t>プログラム単体テスト</a:t>
            </a:r>
          </a:p>
        </p:txBody>
      </p:sp>
      <p:sp>
        <p:nvSpPr>
          <p:cNvPr id="21" name="AutoShape 14"/>
          <p:cNvSpPr>
            <a:spLocks noChangeAspect="1" noChangeArrowheads="1"/>
          </p:cNvSpPr>
          <p:nvPr/>
        </p:nvSpPr>
        <p:spPr bwMode="auto">
          <a:xfrm>
            <a:off x="2756759" y="1316384"/>
            <a:ext cx="1958975" cy="361950"/>
          </a:xfrm>
          <a:prstGeom prst="homePlate">
            <a:avLst>
              <a:gd name="adj" fmla="val 36458"/>
            </a:avLst>
          </a:prstGeom>
          <a:noFill/>
          <a:ln w="6350">
            <a:solidFill>
              <a:srgbClr val="303048"/>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50000"/>
              </a:spcBef>
              <a:buClrTx/>
              <a:buSzTx/>
              <a:buFontTx/>
              <a:buNone/>
            </a:pPr>
            <a:r>
              <a:rPr kumimoji="0" lang="ja-JP" altLang="en-US" sz="1100" dirty="0">
                <a:latin typeface="Yu Gothic UI" panose="020B0500000000000000" pitchFamily="50" charset="-128"/>
                <a:ea typeface="Yu Gothic UI" panose="020B0500000000000000" pitchFamily="50" charset="-128"/>
              </a:rPr>
              <a:t>プログラム結合テスト</a:t>
            </a:r>
          </a:p>
        </p:txBody>
      </p:sp>
      <p:sp>
        <p:nvSpPr>
          <p:cNvPr id="22" name="Rectangle 15"/>
          <p:cNvSpPr>
            <a:spLocks noChangeArrowheads="1"/>
          </p:cNvSpPr>
          <p:nvPr/>
        </p:nvSpPr>
        <p:spPr bwMode="auto">
          <a:xfrm>
            <a:off x="2731358" y="1749772"/>
            <a:ext cx="1974850" cy="507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Char char="•"/>
            </a:pPr>
            <a:r>
              <a:rPr lang="ja-JP" altLang="en-US" sz="900" dirty="0">
                <a:latin typeface="Yu Gothic UI" panose="020B0500000000000000" pitchFamily="50" charset="-128"/>
                <a:ea typeface="Yu Gothic UI" panose="020B0500000000000000" pitchFamily="50" charset="-128"/>
              </a:rPr>
              <a:t>単体テスト完了モジュールを連携させて、システム機能単位で設計を</a:t>
            </a:r>
            <a:br>
              <a:rPr lang="en-US" altLang="ja-JP" sz="900" dirty="0">
                <a:latin typeface="Yu Gothic UI" panose="020B0500000000000000" pitchFamily="50" charset="-128"/>
                <a:ea typeface="Yu Gothic UI" panose="020B0500000000000000" pitchFamily="50" charset="-128"/>
              </a:rPr>
            </a:br>
            <a:r>
              <a:rPr lang="ja-JP" altLang="en-US" sz="900" dirty="0">
                <a:latin typeface="Yu Gothic UI" panose="020B0500000000000000" pitchFamily="50" charset="-128"/>
                <a:ea typeface="Yu Gothic UI" panose="020B0500000000000000" pitchFamily="50" charset="-128"/>
              </a:rPr>
              <a:t>満たしていることを検証。</a:t>
            </a:r>
          </a:p>
        </p:txBody>
      </p:sp>
      <p:sp>
        <p:nvSpPr>
          <p:cNvPr id="23" name="Rectangle 16"/>
          <p:cNvSpPr>
            <a:spLocks noChangeArrowheads="1"/>
          </p:cNvSpPr>
          <p:nvPr/>
        </p:nvSpPr>
        <p:spPr bwMode="auto">
          <a:xfrm>
            <a:off x="1104171" y="1732309"/>
            <a:ext cx="1549400" cy="3693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Char char="•"/>
            </a:pPr>
            <a:r>
              <a:rPr lang="ja-JP" altLang="en-US" sz="900" dirty="0">
                <a:latin typeface="Yu Gothic UI" panose="020B0500000000000000" pitchFamily="50" charset="-128"/>
                <a:ea typeface="Yu Gothic UI" panose="020B0500000000000000" pitchFamily="50" charset="-128"/>
              </a:rPr>
              <a:t>モジュール単体毎に仕様通りに動作することを検証。</a:t>
            </a:r>
          </a:p>
        </p:txBody>
      </p:sp>
      <p:sp>
        <p:nvSpPr>
          <p:cNvPr id="24" name="Text Box 20"/>
          <p:cNvSpPr txBox="1">
            <a:spLocks noChangeArrowheads="1"/>
          </p:cNvSpPr>
          <p:nvPr/>
        </p:nvSpPr>
        <p:spPr bwMode="auto">
          <a:xfrm>
            <a:off x="1561371" y="2645122"/>
            <a:ext cx="7477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eaLnBrk="1" hangingPunct="1">
              <a:buClrTx/>
              <a:buSzTx/>
              <a:buFontTx/>
              <a:buNone/>
            </a:pPr>
            <a:r>
              <a:rPr lang="ja-JP" altLang="en-US" sz="1000">
                <a:latin typeface="Yu Gothic UI" panose="020B0500000000000000" pitchFamily="50" charset="-128"/>
                <a:ea typeface="Yu Gothic UI" panose="020B0500000000000000" pitchFamily="50" charset="-128"/>
              </a:rPr>
              <a:t>テスト分類</a:t>
            </a:r>
          </a:p>
        </p:txBody>
      </p:sp>
      <p:sp>
        <p:nvSpPr>
          <p:cNvPr id="25" name="Line 21"/>
          <p:cNvSpPr>
            <a:spLocks noChangeShapeType="1"/>
          </p:cNvSpPr>
          <p:nvPr/>
        </p:nvSpPr>
        <p:spPr bwMode="auto">
          <a:xfrm>
            <a:off x="1129572" y="2861021"/>
            <a:ext cx="1728787"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26" name="Rectangle 24"/>
          <p:cNvSpPr>
            <a:spLocks noChangeArrowheads="1"/>
          </p:cNvSpPr>
          <p:nvPr/>
        </p:nvSpPr>
        <p:spPr bwMode="auto">
          <a:xfrm>
            <a:off x="1129572" y="2918171"/>
            <a:ext cx="784225" cy="2071915"/>
          </a:xfrm>
          <a:prstGeom prst="rect">
            <a:avLst/>
          </a:prstGeom>
          <a:solidFill>
            <a:schemeClr val="bg1">
              <a:lumMod val="85000"/>
            </a:schemeClr>
          </a:solidFill>
          <a:ln w="6350">
            <a:solidFill>
              <a:srgbClr val="303048"/>
            </a:solidFill>
            <a:miter lim="800000"/>
            <a:headEnd/>
            <a:tailEnd/>
          </a:ln>
          <a:effectLst/>
        </p:spPr>
        <p:txBody>
          <a:bodyPr wrap="none" lIns="46800" rIns="46800" anchor="ctr"/>
          <a:lstStyle>
            <a:lvl1pPr marL="457200" indent="-457200" algn="l">
              <a:defRPr kumimoji="1" sz="2400">
                <a:solidFill>
                  <a:schemeClr val="tx1"/>
                </a:solidFill>
                <a:latin typeface="Times New Roman" pitchFamily="18" charset="0"/>
                <a:ea typeface="ＭＳ Ｐゴシック" charset="-128"/>
              </a:defRPr>
            </a:lvl1pPr>
            <a:lvl2pPr marL="914400" indent="-457200" algn="l">
              <a:defRPr kumimoji="1" sz="2400">
                <a:solidFill>
                  <a:schemeClr val="tx1"/>
                </a:solidFill>
                <a:latin typeface="Times New Roman" pitchFamily="18" charset="0"/>
                <a:ea typeface="ＭＳ Ｐゴシック" charset="-128"/>
              </a:defRPr>
            </a:lvl2pPr>
            <a:lvl3pPr marL="1371600" indent="-457200" algn="l">
              <a:defRPr kumimoji="1" sz="2400">
                <a:solidFill>
                  <a:schemeClr val="tx1"/>
                </a:solidFill>
                <a:latin typeface="Times New Roman" pitchFamily="18" charset="0"/>
                <a:ea typeface="ＭＳ Ｐゴシック" charset="-128"/>
              </a:defRPr>
            </a:lvl3pPr>
            <a:lvl4pPr marL="1828800" indent="-457200" algn="l">
              <a:defRPr kumimoji="1" sz="2400">
                <a:solidFill>
                  <a:schemeClr val="tx1"/>
                </a:solidFill>
                <a:latin typeface="Times New Roman" pitchFamily="18" charset="0"/>
                <a:ea typeface="ＭＳ Ｐゴシック" charset="-128"/>
              </a:defRPr>
            </a:lvl4pPr>
            <a:lvl5pPr marL="2286000" indent="-457200" algn="l">
              <a:defRPr kumimoji="1" sz="2400">
                <a:solidFill>
                  <a:schemeClr val="tx1"/>
                </a:solidFill>
                <a:latin typeface="Times New Roman" pitchFamily="18" charset="0"/>
                <a:ea typeface="ＭＳ Ｐゴシック" charset="-128"/>
              </a:defRPr>
            </a:lvl5pPr>
            <a:lvl6pPr marL="2743200" indent="-457200" fontAlgn="base">
              <a:spcBef>
                <a:spcPct val="0"/>
              </a:spcBef>
              <a:spcAft>
                <a:spcPct val="0"/>
              </a:spcAft>
              <a:defRPr kumimoji="1" sz="2400">
                <a:solidFill>
                  <a:schemeClr val="tx1"/>
                </a:solidFill>
                <a:latin typeface="Times New Roman" pitchFamily="18" charset="0"/>
                <a:ea typeface="ＭＳ Ｐゴシック" charset="-128"/>
              </a:defRPr>
            </a:lvl6pPr>
            <a:lvl7pPr marL="3200400" indent="-457200" fontAlgn="base">
              <a:spcBef>
                <a:spcPct val="0"/>
              </a:spcBef>
              <a:spcAft>
                <a:spcPct val="0"/>
              </a:spcAft>
              <a:defRPr kumimoji="1" sz="2400">
                <a:solidFill>
                  <a:schemeClr val="tx1"/>
                </a:solidFill>
                <a:latin typeface="Times New Roman" pitchFamily="18" charset="0"/>
                <a:ea typeface="ＭＳ Ｐゴシック" charset="-128"/>
              </a:defRPr>
            </a:lvl7pPr>
            <a:lvl8pPr marL="3657600" indent="-457200" fontAlgn="base">
              <a:spcBef>
                <a:spcPct val="0"/>
              </a:spcBef>
              <a:spcAft>
                <a:spcPct val="0"/>
              </a:spcAft>
              <a:defRPr kumimoji="1" sz="2400">
                <a:solidFill>
                  <a:schemeClr val="tx1"/>
                </a:solidFill>
                <a:latin typeface="Times New Roman" pitchFamily="18" charset="0"/>
                <a:ea typeface="ＭＳ Ｐゴシック" charset="-128"/>
              </a:defRPr>
            </a:lvl8pPr>
            <a:lvl9pPr marL="4114800" indent="-4572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システム</a:t>
            </a:r>
          </a:p>
          <a:p>
            <a:pPr algn="ctr">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テスト</a:t>
            </a:r>
          </a:p>
        </p:txBody>
      </p:sp>
      <p:sp>
        <p:nvSpPr>
          <p:cNvPr id="27" name="Rectangle 25"/>
          <p:cNvSpPr>
            <a:spLocks noChangeArrowheads="1"/>
          </p:cNvSpPr>
          <p:nvPr/>
        </p:nvSpPr>
        <p:spPr bwMode="auto">
          <a:xfrm>
            <a:off x="1121633" y="5047281"/>
            <a:ext cx="1747838" cy="1085850"/>
          </a:xfrm>
          <a:prstGeom prst="rect">
            <a:avLst/>
          </a:prstGeom>
          <a:solidFill>
            <a:schemeClr val="bg1">
              <a:lumMod val="85000"/>
            </a:schemeClr>
          </a:solidFill>
          <a:ln w="6350">
            <a:solidFill>
              <a:srgbClr val="303048"/>
            </a:solidFill>
            <a:miter lim="800000"/>
            <a:headEnd/>
            <a:tailEnd/>
          </a:ln>
          <a:effectLst/>
        </p:spPr>
        <p:txBody>
          <a:bodyPr wrap="none" lIns="46800" rIns="46800" anchor="ctr"/>
          <a:lstStyle>
            <a:lvl1pPr marL="457200" indent="-457200" algn="l">
              <a:defRPr kumimoji="1" sz="2400">
                <a:solidFill>
                  <a:schemeClr val="tx1"/>
                </a:solidFill>
                <a:latin typeface="Times New Roman" pitchFamily="18" charset="0"/>
                <a:ea typeface="ＭＳ Ｐゴシック" charset="-128"/>
              </a:defRPr>
            </a:lvl1pPr>
            <a:lvl2pPr marL="914400" indent="-457200" algn="l">
              <a:defRPr kumimoji="1" sz="2400">
                <a:solidFill>
                  <a:schemeClr val="tx1"/>
                </a:solidFill>
                <a:latin typeface="Times New Roman" pitchFamily="18" charset="0"/>
                <a:ea typeface="ＭＳ Ｐゴシック" charset="-128"/>
              </a:defRPr>
            </a:lvl2pPr>
            <a:lvl3pPr marL="1371600" indent="-457200" algn="l">
              <a:defRPr kumimoji="1" sz="2400">
                <a:solidFill>
                  <a:schemeClr val="tx1"/>
                </a:solidFill>
                <a:latin typeface="Times New Roman" pitchFamily="18" charset="0"/>
                <a:ea typeface="ＭＳ Ｐゴシック" charset="-128"/>
              </a:defRPr>
            </a:lvl3pPr>
            <a:lvl4pPr marL="1828800" indent="-457200" algn="l">
              <a:defRPr kumimoji="1" sz="2400">
                <a:solidFill>
                  <a:schemeClr val="tx1"/>
                </a:solidFill>
                <a:latin typeface="Times New Roman" pitchFamily="18" charset="0"/>
                <a:ea typeface="ＭＳ Ｐゴシック" charset="-128"/>
              </a:defRPr>
            </a:lvl4pPr>
            <a:lvl5pPr marL="2286000" indent="-457200" algn="l">
              <a:defRPr kumimoji="1" sz="2400">
                <a:solidFill>
                  <a:schemeClr val="tx1"/>
                </a:solidFill>
                <a:latin typeface="Times New Roman" pitchFamily="18" charset="0"/>
                <a:ea typeface="ＭＳ Ｐゴシック" charset="-128"/>
              </a:defRPr>
            </a:lvl5pPr>
            <a:lvl6pPr marL="2743200" indent="-457200" fontAlgn="base">
              <a:spcBef>
                <a:spcPct val="0"/>
              </a:spcBef>
              <a:spcAft>
                <a:spcPct val="0"/>
              </a:spcAft>
              <a:defRPr kumimoji="1" sz="2400">
                <a:solidFill>
                  <a:schemeClr val="tx1"/>
                </a:solidFill>
                <a:latin typeface="Times New Roman" pitchFamily="18" charset="0"/>
                <a:ea typeface="ＭＳ Ｐゴシック" charset="-128"/>
              </a:defRPr>
            </a:lvl6pPr>
            <a:lvl7pPr marL="3200400" indent="-457200" fontAlgn="base">
              <a:spcBef>
                <a:spcPct val="0"/>
              </a:spcBef>
              <a:spcAft>
                <a:spcPct val="0"/>
              </a:spcAft>
              <a:defRPr kumimoji="1" sz="2400">
                <a:solidFill>
                  <a:schemeClr val="tx1"/>
                </a:solidFill>
                <a:latin typeface="Times New Roman" pitchFamily="18" charset="0"/>
                <a:ea typeface="ＭＳ Ｐゴシック" charset="-128"/>
              </a:defRPr>
            </a:lvl7pPr>
            <a:lvl8pPr marL="3657600" indent="-457200" fontAlgn="base">
              <a:spcBef>
                <a:spcPct val="0"/>
              </a:spcBef>
              <a:spcAft>
                <a:spcPct val="0"/>
              </a:spcAft>
              <a:defRPr kumimoji="1" sz="2400">
                <a:solidFill>
                  <a:schemeClr val="tx1"/>
                </a:solidFill>
                <a:latin typeface="Times New Roman" pitchFamily="18" charset="0"/>
                <a:ea typeface="ＭＳ Ｐゴシック" charset="-128"/>
              </a:defRPr>
            </a:lvl8pPr>
            <a:lvl9pPr marL="4114800" indent="-4572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総合テスト</a:t>
            </a:r>
          </a:p>
        </p:txBody>
      </p:sp>
      <p:sp>
        <p:nvSpPr>
          <p:cNvPr id="28" name="Text Box 26"/>
          <p:cNvSpPr txBox="1">
            <a:spLocks noChangeArrowheads="1"/>
          </p:cNvSpPr>
          <p:nvPr/>
        </p:nvSpPr>
        <p:spPr bwMode="auto">
          <a:xfrm>
            <a:off x="4534758" y="2646710"/>
            <a:ext cx="438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eaLnBrk="1" hangingPunct="1">
              <a:buClrTx/>
              <a:buSzTx/>
              <a:buFontTx/>
              <a:buNone/>
            </a:pPr>
            <a:r>
              <a:rPr lang="ja-JP" altLang="en-US" sz="1000">
                <a:latin typeface="Yu Gothic UI" panose="020B0500000000000000" pitchFamily="50" charset="-128"/>
                <a:ea typeface="Yu Gothic UI" panose="020B0500000000000000" pitchFamily="50" charset="-128"/>
              </a:rPr>
              <a:t>概要</a:t>
            </a:r>
          </a:p>
        </p:txBody>
      </p:sp>
      <p:sp>
        <p:nvSpPr>
          <p:cNvPr id="29" name="Line 27"/>
          <p:cNvSpPr>
            <a:spLocks noChangeShapeType="1"/>
          </p:cNvSpPr>
          <p:nvPr/>
        </p:nvSpPr>
        <p:spPr bwMode="auto">
          <a:xfrm>
            <a:off x="3013934" y="2862609"/>
            <a:ext cx="35972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30" name="Line 28"/>
          <p:cNvSpPr>
            <a:spLocks noChangeShapeType="1"/>
          </p:cNvSpPr>
          <p:nvPr/>
        </p:nvSpPr>
        <p:spPr bwMode="auto">
          <a:xfrm>
            <a:off x="3029808" y="5025056"/>
            <a:ext cx="3595688"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31" name="Rectangle 33"/>
          <p:cNvSpPr>
            <a:spLocks noChangeArrowheads="1"/>
          </p:cNvSpPr>
          <p:nvPr/>
        </p:nvSpPr>
        <p:spPr bwMode="auto">
          <a:xfrm>
            <a:off x="1980472" y="2930871"/>
            <a:ext cx="898525" cy="718838"/>
          </a:xfrm>
          <a:prstGeom prst="rect">
            <a:avLst/>
          </a:prstGeom>
          <a:solidFill>
            <a:schemeClr val="bg1">
              <a:lumMod val="85000"/>
            </a:schemeClr>
          </a:solidFill>
          <a:ln w="6350">
            <a:solidFill>
              <a:srgbClr val="303048"/>
            </a:solidFill>
            <a:miter lim="800000"/>
            <a:headEnd/>
            <a:tailEnd/>
          </a:ln>
          <a:effectLst/>
        </p:spPr>
        <p:txBody>
          <a:bodyPr wrap="none" lIns="46800" rIns="46800" anchor="ctr"/>
          <a:lstStyle>
            <a:lvl1pPr marL="457200" indent="-457200" algn="l">
              <a:defRPr kumimoji="1" sz="2400">
                <a:solidFill>
                  <a:schemeClr val="tx1"/>
                </a:solidFill>
                <a:latin typeface="Times New Roman" pitchFamily="18" charset="0"/>
                <a:ea typeface="ＭＳ Ｐゴシック" charset="-128"/>
              </a:defRPr>
            </a:lvl1pPr>
            <a:lvl2pPr marL="914400" indent="-457200" algn="l">
              <a:defRPr kumimoji="1" sz="2400">
                <a:solidFill>
                  <a:schemeClr val="tx1"/>
                </a:solidFill>
                <a:latin typeface="Times New Roman" pitchFamily="18" charset="0"/>
                <a:ea typeface="ＭＳ Ｐゴシック" charset="-128"/>
              </a:defRPr>
            </a:lvl2pPr>
            <a:lvl3pPr marL="1371600" indent="-457200" algn="l">
              <a:defRPr kumimoji="1" sz="2400">
                <a:solidFill>
                  <a:schemeClr val="tx1"/>
                </a:solidFill>
                <a:latin typeface="Times New Roman" pitchFamily="18" charset="0"/>
                <a:ea typeface="ＭＳ Ｐゴシック" charset="-128"/>
              </a:defRPr>
            </a:lvl3pPr>
            <a:lvl4pPr marL="1828800" indent="-457200" algn="l">
              <a:defRPr kumimoji="1" sz="2400">
                <a:solidFill>
                  <a:schemeClr val="tx1"/>
                </a:solidFill>
                <a:latin typeface="Times New Roman" pitchFamily="18" charset="0"/>
                <a:ea typeface="ＭＳ Ｐゴシック" charset="-128"/>
              </a:defRPr>
            </a:lvl4pPr>
            <a:lvl5pPr marL="2286000" indent="-457200" algn="l">
              <a:defRPr kumimoji="1" sz="2400">
                <a:solidFill>
                  <a:schemeClr val="tx1"/>
                </a:solidFill>
                <a:latin typeface="Times New Roman" pitchFamily="18" charset="0"/>
                <a:ea typeface="ＭＳ Ｐゴシック" charset="-128"/>
              </a:defRPr>
            </a:lvl5pPr>
            <a:lvl6pPr marL="2743200" indent="-457200" fontAlgn="base">
              <a:spcBef>
                <a:spcPct val="0"/>
              </a:spcBef>
              <a:spcAft>
                <a:spcPct val="0"/>
              </a:spcAft>
              <a:defRPr kumimoji="1" sz="2400">
                <a:solidFill>
                  <a:schemeClr val="tx1"/>
                </a:solidFill>
                <a:latin typeface="Times New Roman" pitchFamily="18" charset="0"/>
                <a:ea typeface="ＭＳ Ｐゴシック" charset="-128"/>
              </a:defRPr>
            </a:lvl6pPr>
            <a:lvl7pPr marL="3200400" indent="-457200" fontAlgn="base">
              <a:spcBef>
                <a:spcPct val="0"/>
              </a:spcBef>
              <a:spcAft>
                <a:spcPct val="0"/>
              </a:spcAft>
              <a:defRPr kumimoji="1" sz="2400">
                <a:solidFill>
                  <a:schemeClr val="tx1"/>
                </a:solidFill>
                <a:latin typeface="Times New Roman" pitchFamily="18" charset="0"/>
                <a:ea typeface="ＭＳ Ｐゴシック" charset="-128"/>
              </a:defRPr>
            </a:lvl7pPr>
            <a:lvl8pPr marL="3657600" indent="-457200" fontAlgn="base">
              <a:spcBef>
                <a:spcPct val="0"/>
              </a:spcBef>
              <a:spcAft>
                <a:spcPct val="0"/>
              </a:spcAft>
              <a:defRPr kumimoji="1" sz="2400">
                <a:solidFill>
                  <a:schemeClr val="tx1"/>
                </a:solidFill>
                <a:latin typeface="Times New Roman" pitchFamily="18" charset="0"/>
                <a:ea typeface="ＭＳ Ｐゴシック" charset="-128"/>
              </a:defRPr>
            </a:lvl8pPr>
            <a:lvl9pPr marL="4114800" indent="-4572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システム内</a:t>
            </a:r>
          </a:p>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テスト</a:t>
            </a:r>
          </a:p>
        </p:txBody>
      </p:sp>
      <p:sp>
        <p:nvSpPr>
          <p:cNvPr id="32" name="Rectangle 35"/>
          <p:cNvSpPr>
            <a:spLocks noChangeArrowheads="1"/>
          </p:cNvSpPr>
          <p:nvPr/>
        </p:nvSpPr>
        <p:spPr bwMode="auto">
          <a:xfrm>
            <a:off x="1980472" y="3678284"/>
            <a:ext cx="898525" cy="852342"/>
          </a:xfrm>
          <a:prstGeom prst="rect">
            <a:avLst/>
          </a:prstGeom>
          <a:solidFill>
            <a:schemeClr val="bg1">
              <a:lumMod val="85000"/>
            </a:schemeClr>
          </a:solidFill>
          <a:ln w="6350">
            <a:solidFill>
              <a:srgbClr val="303048"/>
            </a:solidFill>
            <a:miter lim="800000"/>
            <a:headEnd/>
            <a:tailEnd/>
          </a:ln>
          <a:effectLst/>
        </p:spPr>
        <p:txBody>
          <a:bodyPr wrap="none" lIns="46800" rIns="46800" anchor="ctr"/>
          <a:lstStyle>
            <a:lvl1pPr marL="457200" indent="-457200" algn="l">
              <a:defRPr kumimoji="1" sz="2400">
                <a:solidFill>
                  <a:schemeClr val="tx1"/>
                </a:solidFill>
                <a:latin typeface="Times New Roman" pitchFamily="18" charset="0"/>
                <a:ea typeface="ＭＳ Ｐゴシック" charset="-128"/>
              </a:defRPr>
            </a:lvl1pPr>
            <a:lvl2pPr marL="914400" indent="-457200" algn="l">
              <a:defRPr kumimoji="1" sz="2400">
                <a:solidFill>
                  <a:schemeClr val="tx1"/>
                </a:solidFill>
                <a:latin typeface="Times New Roman" pitchFamily="18" charset="0"/>
                <a:ea typeface="ＭＳ Ｐゴシック" charset="-128"/>
              </a:defRPr>
            </a:lvl2pPr>
            <a:lvl3pPr marL="1371600" indent="-457200" algn="l">
              <a:defRPr kumimoji="1" sz="2400">
                <a:solidFill>
                  <a:schemeClr val="tx1"/>
                </a:solidFill>
                <a:latin typeface="Times New Roman" pitchFamily="18" charset="0"/>
                <a:ea typeface="ＭＳ Ｐゴシック" charset="-128"/>
              </a:defRPr>
            </a:lvl3pPr>
            <a:lvl4pPr marL="1828800" indent="-457200" algn="l">
              <a:defRPr kumimoji="1" sz="2400">
                <a:solidFill>
                  <a:schemeClr val="tx1"/>
                </a:solidFill>
                <a:latin typeface="Times New Roman" pitchFamily="18" charset="0"/>
                <a:ea typeface="ＭＳ Ｐゴシック" charset="-128"/>
              </a:defRPr>
            </a:lvl4pPr>
            <a:lvl5pPr marL="2286000" indent="-457200" algn="l">
              <a:defRPr kumimoji="1" sz="2400">
                <a:solidFill>
                  <a:schemeClr val="tx1"/>
                </a:solidFill>
                <a:latin typeface="Times New Roman" pitchFamily="18" charset="0"/>
                <a:ea typeface="ＭＳ Ｐゴシック" charset="-128"/>
              </a:defRPr>
            </a:lvl5pPr>
            <a:lvl6pPr marL="2743200" indent="-457200" fontAlgn="base">
              <a:spcBef>
                <a:spcPct val="0"/>
              </a:spcBef>
              <a:spcAft>
                <a:spcPct val="0"/>
              </a:spcAft>
              <a:defRPr kumimoji="1" sz="2400">
                <a:solidFill>
                  <a:schemeClr val="tx1"/>
                </a:solidFill>
                <a:latin typeface="Times New Roman" pitchFamily="18" charset="0"/>
                <a:ea typeface="ＭＳ Ｐゴシック" charset="-128"/>
              </a:defRPr>
            </a:lvl6pPr>
            <a:lvl7pPr marL="3200400" indent="-457200" fontAlgn="base">
              <a:spcBef>
                <a:spcPct val="0"/>
              </a:spcBef>
              <a:spcAft>
                <a:spcPct val="0"/>
              </a:spcAft>
              <a:defRPr kumimoji="1" sz="2400">
                <a:solidFill>
                  <a:schemeClr val="tx1"/>
                </a:solidFill>
                <a:latin typeface="Times New Roman" pitchFamily="18" charset="0"/>
                <a:ea typeface="ＭＳ Ｐゴシック" charset="-128"/>
              </a:defRPr>
            </a:lvl7pPr>
            <a:lvl8pPr marL="3657600" indent="-457200" fontAlgn="base">
              <a:spcBef>
                <a:spcPct val="0"/>
              </a:spcBef>
              <a:spcAft>
                <a:spcPct val="0"/>
              </a:spcAft>
              <a:defRPr kumimoji="1" sz="2400">
                <a:solidFill>
                  <a:schemeClr val="tx1"/>
                </a:solidFill>
                <a:latin typeface="Times New Roman" pitchFamily="18" charset="0"/>
                <a:ea typeface="ＭＳ Ｐゴシック" charset="-128"/>
              </a:defRPr>
            </a:lvl8pPr>
            <a:lvl9pPr marL="4114800" indent="-4572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システム間</a:t>
            </a:r>
          </a:p>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テスト</a:t>
            </a:r>
          </a:p>
        </p:txBody>
      </p:sp>
      <p:sp>
        <p:nvSpPr>
          <p:cNvPr id="33" name="Line 36"/>
          <p:cNvSpPr>
            <a:spLocks noChangeShapeType="1"/>
          </p:cNvSpPr>
          <p:nvPr/>
        </p:nvSpPr>
        <p:spPr bwMode="auto">
          <a:xfrm>
            <a:off x="3026634" y="3664569"/>
            <a:ext cx="35845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34" name="Text Box 42"/>
          <p:cNvSpPr txBox="1">
            <a:spLocks noChangeArrowheads="1"/>
          </p:cNvSpPr>
          <p:nvPr/>
        </p:nvSpPr>
        <p:spPr bwMode="auto">
          <a:xfrm>
            <a:off x="6922358" y="2634010"/>
            <a:ext cx="793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eaLnBrk="1" hangingPunct="1">
              <a:buClrTx/>
              <a:buSzTx/>
              <a:buFontTx/>
              <a:buNone/>
            </a:pPr>
            <a:r>
              <a:rPr lang="ja-JP" altLang="en-US" sz="1000">
                <a:latin typeface="Yu Gothic UI" panose="020B0500000000000000" pitchFamily="50" charset="-128"/>
                <a:ea typeface="Yu Gothic UI" panose="020B0500000000000000" pitchFamily="50" charset="-128"/>
              </a:rPr>
              <a:t>実施場所</a:t>
            </a:r>
          </a:p>
        </p:txBody>
      </p:sp>
      <p:sp>
        <p:nvSpPr>
          <p:cNvPr id="35" name="Line 43"/>
          <p:cNvSpPr>
            <a:spLocks noChangeShapeType="1"/>
          </p:cNvSpPr>
          <p:nvPr/>
        </p:nvSpPr>
        <p:spPr bwMode="auto">
          <a:xfrm>
            <a:off x="6773134" y="2862609"/>
            <a:ext cx="10064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36" name="Text Box 47"/>
          <p:cNvSpPr txBox="1">
            <a:spLocks noChangeArrowheads="1"/>
          </p:cNvSpPr>
          <p:nvPr/>
        </p:nvSpPr>
        <p:spPr bwMode="auto">
          <a:xfrm>
            <a:off x="7912958" y="2634010"/>
            <a:ext cx="793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eaLnBrk="1" hangingPunct="1">
              <a:buClrTx/>
              <a:buSzTx/>
              <a:buFontTx/>
              <a:buNone/>
            </a:pPr>
            <a:r>
              <a:rPr lang="ja-JP" altLang="en-US" sz="1000">
                <a:latin typeface="Yu Gothic UI" panose="020B0500000000000000" pitchFamily="50" charset="-128"/>
                <a:ea typeface="Yu Gothic UI" panose="020B0500000000000000" pitchFamily="50" charset="-128"/>
              </a:rPr>
              <a:t>実施主管</a:t>
            </a:r>
          </a:p>
        </p:txBody>
      </p:sp>
      <p:sp>
        <p:nvSpPr>
          <p:cNvPr id="37" name="Line 48"/>
          <p:cNvSpPr>
            <a:spLocks noChangeShapeType="1"/>
          </p:cNvSpPr>
          <p:nvPr/>
        </p:nvSpPr>
        <p:spPr bwMode="auto">
          <a:xfrm>
            <a:off x="7890734" y="2862609"/>
            <a:ext cx="8413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38" name="Rectangle 49"/>
          <p:cNvSpPr>
            <a:spLocks noChangeArrowheads="1"/>
          </p:cNvSpPr>
          <p:nvPr/>
        </p:nvSpPr>
        <p:spPr bwMode="auto">
          <a:xfrm>
            <a:off x="6798534" y="3027687"/>
            <a:ext cx="10207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ER</a:t>
            </a:r>
            <a:br>
              <a:rPr lang="en-US" altLang="ja-JP" sz="1100" dirty="0">
                <a:latin typeface="Yu Gothic UI" panose="020B0500000000000000" pitchFamily="50" charset="-128"/>
                <a:ea typeface="Yu Gothic UI" panose="020B0500000000000000" pitchFamily="50" charset="-128"/>
              </a:rPr>
            </a:br>
            <a:r>
              <a:rPr lang="ja-JP" altLang="en-US" sz="1100" dirty="0">
                <a:latin typeface="Yu Gothic UI" panose="020B0500000000000000" pitchFamily="50" charset="-128"/>
                <a:ea typeface="Yu Gothic UI" panose="020B0500000000000000" pitchFamily="50" charset="-128"/>
              </a:rPr>
              <a:t>開発環境</a:t>
            </a:r>
          </a:p>
        </p:txBody>
      </p:sp>
      <p:sp>
        <p:nvSpPr>
          <p:cNvPr id="39" name="Line 50"/>
          <p:cNvSpPr>
            <a:spLocks noChangeShapeType="1"/>
          </p:cNvSpPr>
          <p:nvPr/>
        </p:nvSpPr>
        <p:spPr bwMode="auto">
          <a:xfrm>
            <a:off x="6773134" y="3664569"/>
            <a:ext cx="10064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40" name="Line 51"/>
          <p:cNvSpPr>
            <a:spLocks noChangeShapeType="1"/>
          </p:cNvSpPr>
          <p:nvPr/>
        </p:nvSpPr>
        <p:spPr bwMode="auto">
          <a:xfrm>
            <a:off x="7890734" y="3664569"/>
            <a:ext cx="8413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41" name="Line 52"/>
          <p:cNvSpPr>
            <a:spLocks noChangeShapeType="1"/>
          </p:cNvSpPr>
          <p:nvPr/>
        </p:nvSpPr>
        <p:spPr bwMode="auto">
          <a:xfrm>
            <a:off x="6798534" y="5023469"/>
            <a:ext cx="10064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42" name="Line 53"/>
          <p:cNvSpPr>
            <a:spLocks noChangeShapeType="1"/>
          </p:cNvSpPr>
          <p:nvPr/>
        </p:nvSpPr>
        <p:spPr bwMode="auto">
          <a:xfrm>
            <a:off x="7916134" y="5023469"/>
            <a:ext cx="8413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43" name="Rectangle 54"/>
          <p:cNvSpPr>
            <a:spLocks noChangeArrowheads="1"/>
          </p:cNvSpPr>
          <p:nvPr/>
        </p:nvSpPr>
        <p:spPr bwMode="auto">
          <a:xfrm>
            <a:off x="6773134" y="3897868"/>
            <a:ext cx="1117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br>
              <a:rPr lang="en-US" altLang="ja-JP" sz="1100" dirty="0">
                <a:latin typeface="Yu Gothic UI" panose="020B0500000000000000" pitchFamily="50" charset="-128"/>
                <a:ea typeface="Yu Gothic UI" panose="020B0500000000000000" pitchFamily="50" charset="-128"/>
              </a:rPr>
            </a:br>
            <a:r>
              <a:rPr lang="ja-JP" altLang="en-US" sz="1100" dirty="0">
                <a:latin typeface="Yu Gothic UI" panose="020B0500000000000000" pitchFamily="50" charset="-128"/>
                <a:ea typeface="Yu Gothic UI" panose="020B0500000000000000" pitchFamily="50" charset="-128"/>
              </a:rPr>
              <a:t>テスト環境</a:t>
            </a:r>
          </a:p>
        </p:txBody>
      </p:sp>
      <p:sp>
        <p:nvSpPr>
          <p:cNvPr id="45" name="Rectangle 57"/>
          <p:cNvSpPr>
            <a:spLocks noChangeArrowheads="1"/>
          </p:cNvSpPr>
          <p:nvPr/>
        </p:nvSpPr>
        <p:spPr bwMode="auto">
          <a:xfrm>
            <a:off x="7901053" y="3111216"/>
            <a:ext cx="8731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ER</a:t>
            </a:r>
            <a:endParaRPr lang="ja-JP" altLang="en-US" sz="1100" dirty="0">
              <a:latin typeface="Yu Gothic UI" panose="020B0500000000000000" pitchFamily="50" charset="-128"/>
              <a:ea typeface="Yu Gothic UI" panose="020B0500000000000000" pitchFamily="50" charset="-128"/>
            </a:endParaRPr>
          </a:p>
        </p:txBody>
      </p:sp>
      <p:sp>
        <p:nvSpPr>
          <p:cNvPr id="46" name="Rectangle 58"/>
          <p:cNvSpPr>
            <a:spLocks noChangeArrowheads="1"/>
          </p:cNvSpPr>
          <p:nvPr/>
        </p:nvSpPr>
        <p:spPr bwMode="auto">
          <a:xfrm>
            <a:off x="7784372" y="3973463"/>
            <a:ext cx="110648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ER</a:t>
            </a:r>
            <a:r>
              <a:rPr lang="ja-JP" altLang="en-US" sz="1100" dirty="0">
                <a:latin typeface="Yu Gothic UI" panose="020B0500000000000000" pitchFamily="50" charset="-128"/>
                <a:ea typeface="Yu Gothic UI" panose="020B0500000000000000" pitchFamily="50" charset="-128"/>
              </a:rPr>
              <a:t>＋</a:t>
            </a: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p>
        </p:txBody>
      </p:sp>
      <p:sp>
        <p:nvSpPr>
          <p:cNvPr id="47" name="Rectangle 59"/>
          <p:cNvSpPr>
            <a:spLocks noChangeArrowheads="1"/>
          </p:cNvSpPr>
          <p:nvPr/>
        </p:nvSpPr>
        <p:spPr bwMode="auto">
          <a:xfrm>
            <a:off x="7814136" y="5475276"/>
            <a:ext cx="104695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p>
        </p:txBody>
      </p:sp>
      <p:sp>
        <p:nvSpPr>
          <p:cNvPr id="48" name="Line 60"/>
          <p:cNvSpPr>
            <a:spLocks noChangeShapeType="1"/>
          </p:cNvSpPr>
          <p:nvPr/>
        </p:nvSpPr>
        <p:spPr bwMode="auto">
          <a:xfrm>
            <a:off x="3039334" y="4530624"/>
            <a:ext cx="35845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49" name="Line 61"/>
          <p:cNvSpPr>
            <a:spLocks noChangeShapeType="1"/>
          </p:cNvSpPr>
          <p:nvPr/>
        </p:nvSpPr>
        <p:spPr bwMode="auto">
          <a:xfrm>
            <a:off x="6785834" y="4534816"/>
            <a:ext cx="10064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50" name="Line 62"/>
          <p:cNvSpPr>
            <a:spLocks noChangeShapeType="1"/>
          </p:cNvSpPr>
          <p:nvPr/>
        </p:nvSpPr>
        <p:spPr bwMode="auto">
          <a:xfrm>
            <a:off x="7903434" y="4534816"/>
            <a:ext cx="841375"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latin typeface="Yu Gothic UI" panose="020B0500000000000000" pitchFamily="50" charset="-128"/>
              <a:ea typeface="Yu Gothic UI" panose="020B0500000000000000" pitchFamily="50" charset="-128"/>
            </a:endParaRPr>
          </a:p>
        </p:txBody>
      </p:sp>
      <p:sp>
        <p:nvSpPr>
          <p:cNvPr id="51" name="Rectangle 63"/>
          <p:cNvSpPr>
            <a:spLocks noChangeArrowheads="1"/>
          </p:cNvSpPr>
          <p:nvPr/>
        </p:nvSpPr>
        <p:spPr bwMode="auto">
          <a:xfrm>
            <a:off x="1980472" y="4568725"/>
            <a:ext cx="898525" cy="422995"/>
          </a:xfrm>
          <a:prstGeom prst="rect">
            <a:avLst/>
          </a:prstGeom>
          <a:solidFill>
            <a:schemeClr val="bg1">
              <a:lumMod val="85000"/>
            </a:schemeClr>
          </a:solidFill>
          <a:ln w="6350">
            <a:solidFill>
              <a:srgbClr val="303048"/>
            </a:solidFill>
            <a:miter lim="800000"/>
            <a:headEnd/>
            <a:tailEnd/>
          </a:ln>
          <a:effectLst/>
        </p:spPr>
        <p:txBody>
          <a:bodyPr wrap="none" lIns="46800" rIns="46800" anchor="ctr"/>
          <a:lstStyle>
            <a:lvl1pPr marL="457200" indent="-457200" algn="l">
              <a:defRPr kumimoji="1" sz="2400">
                <a:solidFill>
                  <a:schemeClr val="tx1"/>
                </a:solidFill>
                <a:latin typeface="Times New Roman" pitchFamily="18" charset="0"/>
                <a:ea typeface="ＭＳ Ｐゴシック" charset="-128"/>
              </a:defRPr>
            </a:lvl1pPr>
            <a:lvl2pPr marL="914400" indent="-457200" algn="l">
              <a:defRPr kumimoji="1" sz="2400">
                <a:solidFill>
                  <a:schemeClr val="tx1"/>
                </a:solidFill>
                <a:latin typeface="Times New Roman" pitchFamily="18" charset="0"/>
                <a:ea typeface="ＭＳ Ｐゴシック" charset="-128"/>
              </a:defRPr>
            </a:lvl2pPr>
            <a:lvl3pPr marL="1371600" indent="-457200" algn="l">
              <a:defRPr kumimoji="1" sz="2400">
                <a:solidFill>
                  <a:schemeClr val="tx1"/>
                </a:solidFill>
                <a:latin typeface="Times New Roman" pitchFamily="18" charset="0"/>
                <a:ea typeface="ＭＳ Ｐゴシック" charset="-128"/>
              </a:defRPr>
            </a:lvl3pPr>
            <a:lvl4pPr marL="1828800" indent="-457200" algn="l">
              <a:defRPr kumimoji="1" sz="2400">
                <a:solidFill>
                  <a:schemeClr val="tx1"/>
                </a:solidFill>
                <a:latin typeface="Times New Roman" pitchFamily="18" charset="0"/>
                <a:ea typeface="ＭＳ Ｐゴシック" charset="-128"/>
              </a:defRPr>
            </a:lvl4pPr>
            <a:lvl5pPr marL="2286000" indent="-457200" algn="l">
              <a:defRPr kumimoji="1" sz="2400">
                <a:solidFill>
                  <a:schemeClr val="tx1"/>
                </a:solidFill>
                <a:latin typeface="Times New Roman" pitchFamily="18" charset="0"/>
                <a:ea typeface="ＭＳ Ｐゴシック" charset="-128"/>
              </a:defRPr>
            </a:lvl5pPr>
            <a:lvl6pPr marL="2743200" indent="-457200" fontAlgn="base">
              <a:spcBef>
                <a:spcPct val="0"/>
              </a:spcBef>
              <a:spcAft>
                <a:spcPct val="0"/>
              </a:spcAft>
              <a:defRPr kumimoji="1" sz="2400">
                <a:solidFill>
                  <a:schemeClr val="tx1"/>
                </a:solidFill>
                <a:latin typeface="Times New Roman" pitchFamily="18" charset="0"/>
                <a:ea typeface="ＭＳ Ｐゴシック" charset="-128"/>
              </a:defRPr>
            </a:lvl6pPr>
            <a:lvl7pPr marL="3200400" indent="-457200" fontAlgn="base">
              <a:spcBef>
                <a:spcPct val="0"/>
              </a:spcBef>
              <a:spcAft>
                <a:spcPct val="0"/>
              </a:spcAft>
              <a:defRPr kumimoji="1" sz="2400">
                <a:solidFill>
                  <a:schemeClr val="tx1"/>
                </a:solidFill>
                <a:latin typeface="Times New Roman" pitchFamily="18" charset="0"/>
                <a:ea typeface="ＭＳ Ｐゴシック" charset="-128"/>
              </a:defRPr>
            </a:lvl7pPr>
            <a:lvl8pPr marL="3657600" indent="-457200" fontAlgn="base">
              <a:spcBef>
                <a:spcPct val="0"/>
              </a:spcBef>
              <a:spcAft>
                <a:spcPct val="0"/>
              </a:spcAft>
              <a:defRPr kumimoji="1" sz="2400">
                <a:solidFill>
                  <a:schemeClr val="tx1"/>
                </a:solidFill>
                <a:latin typeface="Times New Roman" pitchFamily="18" charset="0"/>
                <a:ea typeface="ＭＳ Ｐゴシック" charset="-128"/>
              </a:defRPr>
            </a:lvl8pPr>
            <a:lvl9pPr marL="4114800" indent="-4572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お客様</a:t>
            </a:r>
          </a:p>
          <a:p>
            <a:pPr algn="ctr">
              <a:lnSpc>
                <a:spcPct val="90000"/>
              </a:lnSpc>
              <a:buClrTx/>
              <a:buSzTx/>
              <a:buFontTx/>
              <a:buNone/>
            </a:pPr>
            <a:r>
              <a:rPr kumimoji="0" lang="ja-JP" altLang="en-US" sz="1200" dirty="0">
                <a:solidFill>
                  <a:srgbClr val="303048"/>
                </a:solidFill>
                <a:latin typeface="Yu Gothic UI" panose="020B0500000000000000" pitchFamily="50" charset="-128"/>
                <a:ea typeface="Yu Gothic UI" panose="020B0500000000000000" pitchFamily="50" charset="-128"/>
              </a:rPr>
              <a:t>受入テスト</a:t>
            </a:r>
          </a:p>
        </p:txBody>
      </p:sp>
      <p:sp>
        <p:nvSpPr>
          <p:cNvPr id="53" name="Rectangle 66"/>
          <p:cNvSpPr>
            <a:spLocks noChangeArrowheads="1"/>
          </p:cNvSpPr>
          <p:nvPr/>
        </p:nvSpPr>
        <p:spPr bwMode="auto">
          <a:xfrm>
            <a:off x="7843903" y="4645644"/>
            <a:ext cx="9874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p>
        </p:txBody>
      </p:sp>
      <p:sp>
        <p:nvSpPr>
          <p:cNvPr id="54" name="Rectangle 7"/>
          <p:cNvSpPr>
            <a:spLocks noChangeArrowheads="1"/>
          </p:cNvSpPr>
          <p:nvPr/>
        </p:nvSpPr>
        <p:spPr bwMode="auto">
          <a:xfrm>
            <a:off x="3013934" y="3727276"/>
            <a:ext cx="354488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50000"/>
              </a:spcBef>
              <a:buClrTx/>
              <a:buSzTx/>
              <a:buFontTx/>
              <a:buChar char="•"/>
            </a:pPr>
            <a:r>
              <a:rPr kumimoji="0" lang="en-US" altLang="ja-JP" sz="1100" dirty="0">
                <a:latin typeface="Yu Gothic UI" panose="020B0500000000000000" pitchFamily="50" charset="-128"/>
                <a:ea typeface="Yu Gothic UI" panose="020B0500000000000000" pitchFamily="50" charset="-128"/>
              </a:rPr>
              <a:t>DRASAP</a:t>
            </a:r>
            <a:r>
              <a:rPr kumimoji="0" lang="ja-JP" altLang="en-US" sz="1100" dirty="0">
                <a:latin typeface="Yu Gothic UI" panose="020B0500000000000000" pitchFamily="50" charset="-128"/>
                <a:ea typeface="Yu Gothic UI" panose="020B0500000000000000" pitchFamily="50" charset="-128"/>
              </a:rPr>
              <a:t>と、外部システム、関連システム間の</a:t>
            </a:r>
            <a:r>
              <a:rPr kumimoji="0" lang="en-US" altLang="ja-JP" sz="1100" dirty="0">
                <a:latin typeface="Yu Gothic UI" panose="020B0500000000000000" pitchFamily="50" charset="-128"/>
                <a:ea typeface="Yu Gothic UI" panose="020B0500000000000000" pitchFamily="50" charset="-128"/>
              </a:rPr>
              <a:t>I/F</a:t>
            </a:r>
            <a:r>
              <a:rPr kumimoji="0" lang="ja-JP" altLang="en-US" sz="1100" dirty="0">
                <a:latin typeface="Yu Gothic UI" panose="020B0500000000000000" pitchFamily="50" charset="-128"/>
                <a:ea typeface="Yu Gothic UI" panose="020B0500000000000000" pitchFamily="50" charset="-128"/>
              </a:rPr>
              <a:t>を稼働させ、全体システムが、業務の流れに沿ったシステム間処理において、データ・仕様の整合性を保ちつつ、機能要件どおりに動作することを検証する。</a:t>
            </a:r>
          </a:p>
        </p:txBody>
      </p:sp>
      <p:sp>
        <p:nvSpPr>
          <p:cNvPr id="55" name="Rectangle 7"/>
          <p:cNvSpPr>
            <a:spLocks noChangeArrowheads="1"/>
          </p:cNvSpPr>
          <p:nvPr/>
        </p:nvSpPr>
        <p:spPr bwMode="auto">
          <a:xfrm>
            <a:off x="3007535" y="4638324"/>
            <a:ext cx="354965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50000"/>
              </a:spcBef>
              <a:buClrTx/>
              <a:buSzTx/>
              <a:buFontTx/>
              <a:buChar char="•"/>
            </a:pPr>
            <a:r>
              <a:rPr kumimoji="0" lang="ja-JP" altLang="en-US" sz="1100" dirty="0">
                <a:latin typeface="Yu Gothic UI" panose="020B0500000000000000" pitchFamily="50" charset="-128"/>
                <a:ea typeface="Yu Gothic UI" panose="020B0500000000000000" pitchFamily="50" charset="-128"/>
              </a:rPr>
              <a:t>全体システムが必要要件を満たしていることを検証する。</a:t>
            </a:r>
          </a:p>
        </p:txBody>
      </p:sp>
      <p:sp>
        <p:nvSpPr>
          <p:cNvPr id="58" name="Rectangle 54"/>
          <p:cNvSpPr>
            <a:spLocks noChangeArrowheads="1"/>
          </p:cNvSpPr>
          <p:nvPr/>
        </p:nvSpPr>
        <p:spPr bwMode="auto">
          <a:xfrm>
            <a:off x="6774366" y="4570804"/>
            <a:ext cx="1117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br>
              <a:rPr lang="en-US" altLang="ja-JP" sz="1100" dirty="0">
                <a:latin typeface="Yu Gothic UI" panose="020B0500000000000000" pitchFamily="50" charset="-128"/>
                <a:ea typeface="Yu Gothic UI" panose="020B0500000000000000" pitchFamily="50" charset="-128"/>
              </a:rPr>
            </a:br>
            <a:r>
              <a:rPr lang="ja-JP" altLang="en-US" sz="1100" dirty="0">
                <a:latin typeface="Yu Gothic UI" panose="020B0500000000000000" pitchFamily="50" charset="-128"/>
                <a:ea typeface="Yu Gothic UI" panose="020B0500000000000000" pitchFamily="50" charset="-128"/>
              </a:rPr>
              <a:t>テスト環境</a:t>
            </a:r>
          </a:p>
        </p:txBody>
      </p:sp>
      <p:sp>
        <p:nvSpPr>
          <p:cNvPr id="59" name="Rectangle 54"/>
          <p:cNvSpPr>
            <a:spLocks noChangeArrowheads="1"/>
          </p:cNvSpPr>
          <p:nvPr/>
        </p:nvSpPr>
        <p:spPr bwMode="auto">
          <a:xfrm>
            <a:off x="6784546" y="5405492"/>
            <a:ext cx="1117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1600" indent="-101600" algn="l" defTabSz="762000">
              <a:defRPr kumimoji="1" sz="2400">
                <a:solidFill>
                  <a:schemeClr val="tx1"/>
                </a:solidFill>
                <a:latin typeface="Times New Roman" pitchFamily="18" charset="0"/>
                <a:ea typeface="ＭＳ Ｐゴシック" charset="-128"/>
              </a:defRPr>
            </a:lvl1pPr>
            <a:lvl2pPr marL="571500" algn="l" defTabSz="762000">
              <a:defRPr kumimoji="1" sz="2400">
                <a:solidFill>
                  <a:schemeClr val="tx1"/>
                </a:solidFill>
                <a:latin typeface="Times New Roman" pitchFamily="18" charset="0"/>
                <a:ea typeface="ＭＳ Ｐゴシック" charset="-128"/>
              </a:defRPr>
            </a:lvl2pPr>
            <a:lvl3pPr marL="1143000" algn="l" defTabSz="762000">
              <a:defRPr kumimoji="1" sz="2400">
                <a:solidFill>
                  <a:schemeClr val="tx1"/>
                </a:solidFill>
                <a:latin typeface="Times New Roman" pitchFamily="18" charset="0"/>
                <a:ea typeface="ＭＳ Ｐゴシック" charset="-128"/>
              </a:defRPr>
            </a:lvl3pPr>
            <a:lvl4pPr marL="1714500" algn="l" defTabSz="762000">
              <a:defRPr kumimoji="1" sz="2400">
                <a:solidFill>
                  <a:schemeClr val="tx1"/>
                </a:solidFill>
                <a:latin typeface="Times New Roman" pitchFamily="18" charset="0"/>
                <a:ea typeface="ＭＳ Ｐゴシック" charset="-128"/>
              </a:defRPr>
            </a:lvl4pPr>
            <a:lvl5pPr marL="2286000" algn="l" defTabSz="762000">
              <a:defRPr kumimoji="1" sz="2400">
                <a:solidFill>
                  <a:schemeClr val="tx1"/>
                </a:solidFill>
                <a:latin typeface="Times New Roman" pitchFamily="18" charset="0"/>
                <a:ea typeface="ＭＳ Ｐゴシック" charset="-128"/>
              </a:defRPr>
            </a:lvl5pPr>
            <a:lvl6pPr marL="2743200" defTabSz="762000" fontAlgn="base">
              <a:spcBef>
                <a:spcPct val="0"/>
              </a:spcBef>
              <a:spcAft>
                <a:spcPct val="0"/>
              </a:spcAft>
              <a:defRPr kumimoji="1" sz="2400">
                <a:solidFill>
                  <a:schemeClr val="tx1"/>
                </a:solidFill>
                <a:latin typeface="Times New Roman" pitchFamily="18" charset="0"/>
                <a:ea typeface="ＭＳ Ｐゴシック" charset="-128"/>
              </a:defRPr>
            </a:lvl6pPr>
            <a:lvl7pPr marL="3200400" defTabSz="762000" fontAlgn="base">
              <a:spcBef>
                <a:spcPct val="0"/>
              </a:spcBef>
              <a:spcAft>
                <a:spcPct val="0"/>
              </a:spcAft>
              <a:defRPr kumimoji="1" sz="2400">
                <a:solidFill>
                  <a:schemeClr val="tx1"/>
                </a:solidFill>
                <a:latin typeface="Times New Roman" pitchFamily="18" charset="0"/>
                <a:ea typeface="ＭＳ Ｐゴシック" charset="-128"/>
              </a:defRPr>
            </a:lvl7pPr>
            <a:lvl8pPr marL="3657600" defTabSz="762000" fontAlgn="base">
              <a:spcBef>
                <a:spcPct val="0"/>
              </a:spcBef>
              <a:spcAft>
                <a:spcPct val="0"/>
              </a:spcAft>
              <a:defRPr kumimoji="1" sz="2400">
                <a:solidFill>
                  <a:schemeClr val="tx1"/>
                </a:solidFill>
                <a:latin typeface="Times New Roman" pitchFamily="18" charset="0"/>
                <a:ea typeface="ＭＳ Ｐゴシック" charset="-128"/>
              </a:defRPr>
            </a:lvl8pPr>
            <a:lvl9pPr marL="4114800" defTabSz="762000" fontAlgn="base">
              <a:spcBef>
                <a:spcPct val="0"/>
              </a:spcBef>
              <a:spcAft>
                <a:spcPct val="0"/>
              </a:spcAft>
              <a:defRPr kumimoji="1" sz="2400">
                <a:solidFill>
                  <a:schemeClr val="tx1"/>
                </a:solidFill>
                <a:latin typeface="Times New Roman" pitchFamily="18" charset="0"/>
                <a:ea typeface="ＭＳ Ｐゴシック" charset="-128"/>
              </a:defRPr>
            </a:lvl9pPr>
          </a:lstStyle>
          <a:p>
            <a:pPr algn="ctr">
              <a:buClrTx/>
              <a:buSzTx/>
              <a:buFontTx/>
              <a:buNone/>
            </a:pPr>
            <a:r>
              <a:rPr lang="en-US" altLang="ja-JP" sz="1100" dirty="0">
                <a:latin typeface="Yu Gothic UI" panose="020B0500000000000000" pitchFamily="50" charset="-128"/>
                <a:ea typeface="Yu Gothic UI" panose="020B0500000000000000" pitchFamily="50" charset="-128"/>
              </a:rPr>
              <a:t>JTEKT</a:t>
            </a:r>
            <a:r>
              <a:rPr lang="ja-JP" altLang="en-US" sz="1100" dirty="0">
                <a:latin typeface="Yu Gothic UI" panose="020B0500000000000000" pitchFamily="50" charset="-128"/>
                <a:ea typeface="Yu Gothic UI" panose="020B0500000000000000" pitchFamily="50" charset="-128"/>
              </a:rPr>
              <a:t>様</a:t>
            </a:r>
            <a:br>
              <a:rPr lang="en-US" altLang="ja-JP" sz="1100" dirty="0">
                <a:latin typeface="Yu Gothic UI" panose="020B0500000000000000" pitchFamily="50" charset="-128"/>
                <a:ea typeface="Yu Gothic UI" panose="020B0500000000000000" pitchFamily="50" charset="-128"/>
              </a:rPr>
            </a:br>
            <a:r>
              <a:rPr lang="ja-JP" altLang="en-US" sz="1100" dirty="0">
                <a:latin typeface="Yu Gothic UI" panose="020B0500000000000000" pitchFamily="50" charset="-128"/>
                <a:ea typeface="Yu Gothic UI" panose="020B0500000000000000" pitchFamily="50" charset="-128"/>
              </a:rPr>
              <a:t>テスト環境</a:t>
            </a:r>
          </a:p>
        </p:txBody>
      </p:sp>
    </p:spTree>
    <p:extLst>
      <p:ext uri="{BB962C8B-B14F-4D97-AF65-F5344CB8AC3E}">
        <p14:creationId xmlns:p14="http://schemas.microsoft.com/office/powerpoint/2010/main" val="129860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テスト／移行計画書</a:t>
            </a:r>
            <a:br>
              <a:rPr lang="en-US" altLang="ja-JP" dirty="0"/>
            </a:br>
            <a:r>
              <a:rPr lang="ja-JP" altLang="en-US" dirty="0"/>
              <a:t>　導入に関する方針</a:t>
            </a:r>
            <a:endParaRPr kumimoji="1" lang="ja-JP" altLang="en-US" dirty="0"/>
          </a:p>
        </p:txBody>
      </p:sp>
      <p:sp>
        <p:nvSpPr>
          <p:cNvPr id="3" name="コンテンツ プレースホルダー 2"/>
          <p:cNvSpPr>
            <a:spLocks noGrp="1"/>
          </p:cNvSpPr>
          <p:nvPr>
            <p:ph idx="1"/>
          </p:nvPr>
        </p:nvSpPr>
        <p:spPr>
          <a:xfrm>
            <a:off x="495300" y="836712"/>
            <a:ext cx="8915400" cy="5544615"/>
          </a:xfrm>
        </p:spPr>
        <p:txBody>
          <a:bodyPr/>
          <a:lstStyle/>
          <a:p>
            <a:pPr>
              <a:spcBef>
                <a:spcPts val="600"/>
              </a:spcBef>
              <a:spcAft>
                <a:spcPts val="600"/>
              </a:spcAft>
            </a:pPr>
            <a:r>
              <a:rPr lang="ja-JP" altLang="en-US" dirty="0"/>
              <a:t>２段階に分けての納品</a:t>
            </a:r>
            <a:endParaRPr lang="en-US" altLang="ja-JP" dirty="0"/>
          </a:p>
          <a:p>
            <a:pPr marL="457200" lvl="1" indent="0">
              <a:spcBef>
                <a:spcPts val="600"/>
              </a:spcBef>
              <a:spcAft>
                <a:spcPts val="600"/>
              </a:spcAft>
              <a:buNone/>
            </a:pPr>
            <a:r>
              <a:rPr lang="ja-JP" altLang="en-US" sz="1400" dirty="0"/>
              <a:t>以下の理由により、受入テストの時間を確保できない可能性が高いため、</a:t>
            </a:r>
            <a:r>
              <a:rPr lang="en-US" altLang="ja-JP" sz="1400" dirty="0"/>
              <a:t>Web</a:t>
            </a:r>
            <a:r>
              <a:rPr lang="ja-JP" altLang="en-US" sz="1400" dirty="0"/>
              <a:t>以外機能と</a:t>
            </a:r>
            <a:r>
              <a:rPr lang="en-US" altLang="ja-JP" sz="1400" dirty="0"/>
              <a:t>Web</a:t>
            </a:r>
            <a:r>
              <a:rPr lang="ja-JP" altLang="en-US" sz="1400" dirty="0"/>
              <a:t>アプリを分納します。</a:t>
            </a:r>
          </a:p>
          <a:p>
            <a:pPr lvl="1">
              <a:spcBef>
                <a:spcPts val="600"/>
              </a:spcBef>
              <a:spcAft>
                <a:spcPts val="600"/>
              </a:spcAft>
            </a:pPr>
            <a:r>
              <a:rPr lang="ja-JP" altLang="en-US" sz="1400" dirty="0"/>
              <a:t>サムネイル表示部分の製造・システムテストが</a:t>
            </a:r>
            <a:r>
              <a:rPr lang="en-US" altLang="ja-JP" sz="1400" dirty="0"/>
              <a:t>2025</a:t>
            </a:r>
            <a:r>
              <a:rPr lang="ja-JP" altLang="en-US" sz="1400" dirty="0"/>
              <a:t>年</a:t>
            </a:r>
            <a:r>
              <a:rPr lang="en-US" altLang="ja-JP" sz="1400" dirty="0"/>
              <a:t>2</a:t>
            </a:r>
            <a:r>
              <a:rPr lang="ja-JP" altLang="en-US" sz="1400" dirty="0"/>
              <a:t>月末まで時間を要する</a:t>
            </a:r>
            <a:endParaRPr lang="en-US" altLang="ja-JP" sz="1400" dirty="0"/>
          </a:p>
          <a:p>
            <a:pPr lvl="1">
              <a:spcBef>
                <a:spcPts val="600"/>
              </a:spcBef>
              <a:spcAft>
                <a:spcPts val="600"/>
              </a:spcAft>
            </a:pPr>
            <a:r>
              <a:rPr lang="ja-JP" altLang="en-US" sz="1400" dirty="0"/>
              <a:t>仮想環境を持ち込む準備に時間を要する（事前ウィルスチェック、輸送）</a:t>
            </a:r>
            <a:endParaRPr lang="en-US" altLang="ja-JP" sz="1400" dirty="0"/>
          </a:p>
          <a:p>
            <a:pPr lvl="1">
              <a:spcBef>
                <a:spcPts val="600"/>
              </a:spcBef>
              <a:spcAft>
                <a:spcPts val="600"/>
              </a:spcAft>
            </a:pPr>
            <a:r>
              <a:rPr lang="ja-JP" altLang="en-US" sz="1400" dirty="0"/>
              <a:t>インポート後の仮想サーバ</a:t>
            </a:r>
            <a:r>
              <a:rPr lang="en-US" altLang="ja-JP" sz="1400" dirty="0"/>
              <a:t>6</a:t>
            </a:r>
            <a:r>
              <a:rPr lang="ja-JP" altLang="en-US" sz="1400" dirty="0"/>
              <a:t>台分の設定・確認、クライアント</a:t>
            </a:r>
            <a:r>
              <a:rPr lang="en-US" altLang="ja-JP" sz="1400" dirty="0"/>
              <a:t>3</a:t>
            </a:r>
            <a:r>
              <a:rPr lang="ja-JP" altLang="en-US" sz="1400" dirty="0"/>
              <a:t>台のインストール調整　データ移行等を同時に実施する時の作業負荷が大</a:t>
            </a:r>
            <a:endParaRPr lang="en-US" altLang="ja-JP" sz="1400" dirty="0"/>
          </a:p>
          <a:p>
            <a:pPr>
              <a:spcBef>
                <a:spcPts val="600"/>
              </a:spcBef>
              <a:spcAft>
                <a:spcPts val="600"/>
              </a:spcAft>
            </a:pPr>
            <a:r>
              <a:rPr lang="ja-JP" altLang="en-US" dirty="0"/>
              <a:t>第</a:t>
            </a:r>
            <a:r>
              <a:rPr lang="en-US" altLang="ja-JP" dirty="0"/>
              <a:t>1</a:t>
            </a:r>
            <a:r>
              <a:rPr lang="ja-JP" altLang="en-US" dirty="0"/>
              <a:t>回目：仮想環境及びクライアント関連の設定・確認（</a:t>
            </a:r>
            <a:r>
              <a:rPr lang="en-US" altLang="ja-JP" dirty="0"/>
              <a:t>2025</a:t>
            </a:r>
            <a:r>
              <a:rPr lang="ja-JP" altLang="en-US" dirty="0"/>
              <a:t>年</a:t>
            </a:r>
            <a:r>
              <a:rPr lang="en-US" altLang="ja-JP" dirty="0"/>
              <a:t>2</a:t>
            </a:r>
            <a:r>
              <a:rPr lang="ja-JP" altLang="en-US" dirty="0"/>
              <a:t>月初旬）</a:t>
            </a:r>
            <a:endParaRPr lang="en-US" altLang="ja-JP" dirty="0"/>
          </a:p>
          <a:p>
            <a:pPr lvl="1">
              <a:spcBef>
                <a:spcPts val="600"/>
              </a:spcBef>
              <a:spcAft>
                <a:spcPts val="600"/>
              </a:spcAft>
            </a:pPr>
            <a:r>
              <a:rPr lang="ja-JP" altLang="en-US" sz="1400" dirty="0"/>
              <a:t>アプリ組込済みの仮想サーバ</a:t>
            </a:r>
            <a:r>
              <a:rPr lang="en-US" altLang="ja-JP" sz="1400" dirty="0"/>
              <a:t>6</a:t>
            </a:r>
            <a:r>
              <a:rPr lang="ja-JP" altLang="en-US" sz="1400" dirty="0"/>
              <a:t>台分、スキャン登録端末、生産用出図指示端末の納入</a:t>
            </a:r>
          </a:p>
          <a:p>
            <a:pPr lvl="1">
              <a:spcBef>
                <a:spcPts val="600"/>
              </a:spcBef>
              <a:spcAft>
                <a:spcPts val="600"/>
              </a:spcAft>
            </a:pPr>
            <a:r>
              <a:rPr lang="ja-JP" altLang="en-US" sz="1400" dirty="0"/>
              <a:t>メインサーバは、</a:t>
            </a:r>
            <a:r>
              <a:rPr lang="en-US" altLang="ja-JP" sz="1400" dirty="0"/>
              <a:t>Web</a:t>
            </a:r>
            <a:r>
              <a:rPr lang="ja-JP" altLang="en-US" sz="1400" dirty="0"/>
              <a:t>アプリなしで、オラクル等はインストール済みの状態</a:t>
            </a:r>
          </a:p>
          <a:p>
            <a:pPr>
              <a:spcBef>
                <a:spcPts val="600"/>
              </a:spcBef>
              <a:spcAft>
                <a:spcPts val="600"/>
              </a:spcAft>
            </a:pPr>
            <a:r>
              <a:rPr lang="ja-JP" altLang="en-US" dirty="0"/>
              <a:t>第</a:t>
            </a:r>
            <a:r>
              <a:rPr lang="en-US" altLang="ja-JP" dirty="0"/>
              <a:t>2</a:t>
            </a:r>
            <a:r>
              <a:rPr lang="ja-JP" altLang="en-US" dirty="0"/>
              <a:t>回目：</a:t>
            </a:r>
            <a:r>
              <a:rPr lang="en-US" altLang="ja-JP" dirty="0"/>
              <a:t>Web</a:t>
            </a:r>
            <a:r>
              <a:rPr lang="ja-JP" altLang="en-US" dirty="0"/>
              <a:t>アプリケーションのデプロイ・確認（</a:t>
            </a:r>
            <a:r>
              <a:rPr lang="en-US" altLang="ja-JP" dirty="0"/>
              <a:t>2025</a:t>
            </a:r>
            <a:r>
              <a:rPr lang="ja-JP" altLang="en-US" dirty="0"/>
              <a:t>年</a:t>
            </a:r>
            <a:r>
              <a:rPr lang="en-US" altLang="ja-JP" dirty="0"/>
              <a:t>3</a:t>
            </a:r>
            <a:r>
              <a:rPr lang="ja-JP" altLang="en-US" dirty="0"/>
              <a:t>月初旬）</a:t>
            </a:r>
            <a:endParaRPr lang="en-US" altLang="ja-JP" dirty="0"/>
          </a:p>
          <a:p>
            <a:pPr lvl="1">
              <a:spcBef>
                <a:spcPts val="600"/>
              </a:spcBef>
              <a:spcAft>
                <a:spcPts val="600"/>
              </a:spcAft>
            </a:pPr>
            <a:r>
              <a:rPr lang="en-US" altLang="ja-JP" sz="1400" dirty="0"/>
              <a:t>Web</a:t>
            </a:r>
            <a:r>
              <a:rPr lang="ja-JP" altLang="en-US" sz="1400" dirty="0"/>
              <a:t>アプリのみを納入し、動作確認後、受入検査のために引き渡し</a:t>
            </a:r>
            <a:endParaRPr lang="en-US" altLang="ja-JP" sz="1400" dirty="0"/>
          </a:p>
          <a:p>
            <a:pPr lvl="1">
              <a:spcBef>
                <a:spcPts val="600"/>
              </a:spcBef>
              <a:spcAft>
                <a:spcPts val="600"/>
              </a:spcAft>
            </a:pPr>
            <a:r>
              <a:rPr lang="en-US" altLang="ja-JP" sz="1400" dirty="0"/>
              <a:t>Tomcat</a:t>
            </a:r>
            <a:r>
              <a:rPr lang="ja-JP" altLang="en-US" sz="1400" dirty="0"/>
              <a:t>の</a:t>
            </a:r>
            <a:r>
              <a:rPr lang="en-US" altLang="ja-JP" sz="1400" dirty="0"/>
              <a:t>SSL</a:t>
            </a:r>
            <a:r>
              <a:rPr lang="ja-JP" altLang="en-US" sz="1400" dirty="0"/>
              <a:t>化対応の実施サポート</a:t>
            </a:r>
            <a:endParaRPr lang="en-US" altLang="ja-JP" sz="1400" dirty="0"/>
          </a:p>
          <a:p>
            <a:pPr>
              <a:spcBef>
                <a:spcPts val="600"/>
              </a:spcBef>
              <a:spcAft>
                <a:spcPts val="600"/>
              </a:spcAft>
            </a:pPr>
            <a:r>
              <a:rPr lang="ja-JP" altLang="en-US" dirty="0"/>
              <a:t>本番切替準備及び本番切替（</a:t>
            </a:r>
            <a:r>
              <a:rPr lang="en-US" altLang="ja-JP" dirty="0"/>
              <a:t>2025</a:t>
            </a:r>
            <a:r>
              <a:rPr lang="ja-JP" altLang="en-US" dirty="0"/>
              <a:t>年</a:t>
            </a:r>
            <a:r>
              <a:rPr lang="en-US" altLang="ja-JP" dirty="0"/>
              <a:t>3</a:t>
            </a:r>
            <a:r>
              <a:rPr lang="ja-JP" altLang="en-US" dirty="0"/>
              <a:t>月</a:t>
            </a:r>
            <a:r>
              <a:rPr lang="en-US" altLang="ja-JP" dirty="0"/>
              <a:t>22</a:t>
            </a:r>
            <a:r>
              <a:rPr lang="ja-JP" altLang="en-US" dirty="0"/>
              <a:t>日～</a:t>
            </a:r>
            <a:r>
              <a:rPr lang="en-US" altLang="ja-JP" dirty="0"/>
              <a:t>24</a:t>
            </a:r>
            <a:r>
              <a:rPr lang="ja-JP" altLang="en-US" dirty="0"/>
              <a:t>日）</a:t>
            </a:r>
          </a:p>
          <a:p>
            <a:pPr lvl="1">
              <a:spcBef>
                <a:spcPts val="600"/>
              </a:spcBef>
              <a:spcAft>
                <a:spcPts val="600"/>
              </a:spcAft>
            </a:pPr>
            <a:r>
              <a:rPr lang="ja-JP" altLang="en-US" sz="1400" dirty="0"/>
              <a:t>本番切替の準備及び作業は、</a:t>
            </a:r>
            <a:r>
              <a:rPr lang="en-US" altLang="ja-JP" sz="1400" dirty="0"/>
              <a:t> 2025</a:t>
            </a:r>
            <a:r>
              <a:rPr lang="ja-JP" altLang="en-US" sz="1400" dirty="0"/>
              <a:t>年</a:t>
            </a:r>
            <a:r>
              <a:rPr lang="en-US" altLang="ja-JP" sz="1400" dirty="0"/>
              <a:t>3</a:t>
            </a:r>
            <a:r>
              <a:rPr lang="ja-JP" altLang="en-US" sz="1400" dirty="0"/>
              <a:t>月</a:t>
            </a:r>
            <a:r>
              <a:rPr lang="en-US" altLang="ja-JP" sz="1400" dirty="0"/>
              <a:t>22</a:t>
            </a:r>
            <a:r>
              <a:rPr lang="ja-JP" altLang="en-US" sz="1400" dirty="0"/>
              <a:t>日</a:t>
            </a:r>
            <a:r>
              <a:rPr lang="en-US" altLang="ja-JP" sz="1400" dirty="0"/>
              <a:t>(</a:t>
            </a:r>
            <a:r>
              <a:rPr lang="ja-JP" altLang="en-US" sz="1400" dirty="0"/>
              <a:t>土</a:t>
            </a:r>
            <a:r>
              <a:rPr lang="en-US" altLang="ja-JP" sz="1400" dirty="0"/>
              <a:t>)</a:t>
            </a:r>
            <a:r>
              <a:rPr lang="ja-JP" altLang="en-US" sz="1400" dirty="0"/>
              <a:t>～</a:t>
            </a:r>
            <a:r>
              <a:rPr lang="en-US" altLang="ja-JP" sz="1400" dirty="0"/>
              <a:t>23(</a:t>
            </a:r>
            <a:r>
              <a:rPr lang="ja-JP" altLang="en-US" sz="1400" dirty="0"/>
              <a:t>日</a:t>
            </a:r>
            <a:r>
              <a:rPr lang="en-US" altLang="ja-JP" sz="1400" dirty="0"/>
              <a:t>)</a:t>
            </a:r>
            <a:r>
              <a:rPr lang="ja-JP" altLang="en-US" sz="1400" dirty="0"/>
              <a:t>に実施し、</a:t>
            </a:r>
            <a:endParaRPr lang="en-US" altLang="ja-JP" sz="1400" dirty="0"/>
          </a:p>
          <a:p>
            <a:pPr marL="457200" lvl="1" indent="0">
              <a:spcBef>
                <a:spcPts val="600"/>
              </a:spcBef>
              <a:spcAft>
                <a:spcPts val="600"/>
              </a:spcAft>
              <a:buNone/>
            </a:pPr>
            <a:r>
              <a:rPr lang="ja-JP" altLang="en-US" sz="1400" dirty="0"/>
              <a:t>　</a:t>
            </a:r>
            <a:r>
              <a:rPr lang="en-US" altLang="ja-JP" sz="1400" dirty="0"/>
              <a:t>2025</a:t>
            </a:r>
            <a:r>
              <a:rPr lang="ja-JP" altLang="en-US" sz="1400" dirty="0"/>
              <a:t>年</a:t>
            </a:r>
            <a:r>
              <a:rPr lang="en-US" altLang="ja-JP" sz="1400" dirty="0"/>
              <a:t>3</a:t>
            </a:r>
            <a:r>
              <a:rPr lang="ja-JP" altLang="en-US" sz="1400" dirty="0"/>
              <a:t>月</a:t>
            </a:r>
            <a:r>
              <a:rPr lang="en-US" altLang="ja-JP" sz="1400" dirty="0"/>
              <a:t>24(</a:t>
            </a:r>
            <a:r>
              <a:rPr lang="ja-JP" altLang="en-US" sz="1400" dirty="0"/>
              <a:t>月</a:t>
            </a:r>
            <a:r>
              <a:rPr lang="en-US" altLang="ja-JP" sz="1400" dirty="0"/>
              <a:t>)</a:t>
            </a:r>
            <a:r>
              <a:rPr lang="ja-JP" altLang="en-US" sz="1400" dirty="0"/>
              <a:t>朝からの新システムでの業務運用とする予定です。</a:t>
            </a:r>
          </a:p>
        </p:txBody>
      </p:sp>
    </p:spTree>
    <p:extLst>
      <p:ext uri="{BB962C8B-B14F-4D97-AF65-F5344CB8AC3E}">
        <p14:creationId xmlns:p14="http://schemas.microsoft.com/office/powerpoint/2010/main" val="373457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rPr>
              <a:t>テスト／移行計画書</a:t>
            </a:r>
            <a:br>
              <a:rPr lang="en-US" altLang="ja-JP" dirty="0">
                <a:latin typeface="+mj-ea"/>
              </a:rPr>
            </a:br>
            <a:r>
              <a:rPr lang="ja-JP" altLang="en-US" dirty="0">
                <a:latin typeface="+mj-ea"/>
              </a:rPr>
              <a:t>　スケジュール（仮）</a:t>
            </a:r>
            <a:endParaRPr kumimoji="1" lang="ja-JP" altLang="en-US" dirty="0">
              <a:latin typeface="+mj-ea"/>
            </a:endParaRPr>
          </a:p>
        </p:txBody>
      </p:sp>
      <p:sp>
        <p:nvSpPr>
          <p:cNvPr id="3" name="コンテンツ プレースホルダー 2"/>
          <p:cNvSpPr>
            <a:spLocks noGrp="1"/>
          </p:cNvSpPr>
          <p:nvPr>
            <p:ph idx="1"/>
          </p:nvPr>
        </p:nvSpPr>
        <p:spPr>
          <a:xfrm>
            <a:off x="762000" y="836712"/>
            <a:ext cx="8458200" cy="278027"/>
          </a:xfrm>
        </p:spPr>
        <p:txBody>
          <a:bodyPr/>
          <a:lstStyle/>
          <a:p>
            <a:endParaRPr kumimoji="1" lang="ja-JP" altLang="en-US" dirty="0">
              <a:latin typeface="Yu Gothic UI" panose="020B0500000000000000" pitchFamily="50" charset="-128"/>
              <a:ea typeface="Yu Gothic UI" panose="020B0500000000000000" pitchFamily="50" charset="-128"/>
            </a:endParaRPr>
          </a:p>
        </p:txBody>
      </p:sp>
      <p:sp>
        <p:nvSpPr>
          <p:cNvPr id="6" name="Line 74"/>
          <p:cNvSpPr>
            <a:spLocks noChangeShapeType="1"/>
          </p:cNvSpPr>
          <p:nvPr/>
        </p:nvSpPr>
        <p:spPr bwMode="auto">
          <a:xfrm>
            <a:off x="557054" y="1709358"/>
            <a:ext cx="0" cy="3447834"/>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7" name="Line 75"/>
          <p:cNvSpPr>
            <a:spLocks noChangeShapeType="1"/>
          </p:cNvSpPr>
          <p:nvPr/>
        </p:nvSpPr>
        <p:spPr bwMode="auto">
          <a:xfrm>
            <a:off x="1503219" y="1745619"/>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8" name="Line 77"/>
          <p:cNvSpPr>
            <a:spLocks noChangeShapeType="1"/>
          </p:cNvSpPr>
          <p:nvPr/>
        </p:nvSpPr>
        <p:spPr bwMode="auto">
          <a:xfrm>
            <a:off x="2425102" y="1709460"/>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0" name="AutoShape 91"/>
          <p:cNvSpPr>
            <a:spLocks noChangeAspect="1" noChangeArrowheads="1"/>
          </p:cNvSpPr>
          <p:nvPr/>
        </p:nvSpPr>
        <p:spPr bwMode="auto">
          <a:xfrm>
            <a:off x="557055" y="836712"/>
            <a:ext cx="8238714" cy="415925"/>
          </a:xfrm>
          <a:prstGeom prst="homePlate">
            <a:avLst>
              <a:gd name="adj" fmla="val 37233"/>
            </a:avLst>
          </a:prstGeom>
          <a:solidFill>
            <a:schemeClr val="accent1">
              <a:lumMod val="20000"/>
              <a:lumOff val="80000"/>
            </a:schemeClr>
          </a:solidFill>
          <a:ln w="6350">
            <a:solidFill>
              <a:srgbClr val="303048"/>
            </a:solidFill>
            <a:miter lim="800000"/>
            <a:headEnd/>
            <a:tailEnd/>
          </a:ln>
          <a:effectLst/>
        </p:spPr>
        <p:txBody>
          <a:bodyPr wrap="none" lIns="18000" rIns="18000" anchor="ctr"/>
          <a:lstStyle/>
          <a:p>
            <a:pPr>
              <a:spcBef>
                <a:spcPct val="50000"/>
              </a:spcBef>
              <a:buClrTx/>
              <a:buSzTx/>
              <a:buFontTx/>
              <a:buNone/>
            </a:pPr>
            <a:endParaRPr kumimoji="0" lang="ja-JP" altLang="ja-JP" sz="1200">
              <a:latin typeface="Yu Gothic UI" panose="020B0500000000000000" pitchFamily="50" charset="-128"/>
              <a:ea typeface="Yu Gothic UI" panose="020B0500000000000000" pitchFamily="50" charset="-128"/>
            </a:endParaRPr>
          </a:p>
        </p:txBody>
      </p:sp>
      <p:sp>
        <p:nvSpPr>
          <p:cNvPr id="11" name="Rectangle 92"/>
          <p:cNvSpPr>
            <a:spLocks noChangeArrowheads="1"/>
          </p:cNvSpPr>
          <p:nvPr/>
        </p:nvSpPr>
        <p:spPr bwMode="auto">
          <a:xfrm>
            <a:off x="573996" y="1653572"/>
            <a:ext cx="897817" cy="365169"/>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テスト／移行</a:t>
            </a:r>
            <a:endParaRPr kumimoji="0" lang="en-US" altLang="ja-JP" sz="9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計画策定</a:t>
            </a:r>
          </a:p>
        </p:txBody>
      </p:sp>
      <p:sp>
        <p:nvSpPr>
          <p:cNvPr id="14" name="Text Box 106"/>
          <p:cNvSpPr txBox="1">
            <a:spLocks noChangeArrowheads="1"/>
          </p:cNvSpPr>
          <p:nvPr/>
        </p:nvSpPr>
        <p:spPr bwMode="auto">
          <a:xfrm>
            <a:off x="6843226" y="943086"/>
            <a:ext cx="1320800" cy="213456"/>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Lst>
        </p:spPr>
        <p:txBody>
          <a:bodyPr lIns="0" tIns="0" rIns="0" bIns="0">
            <a:spAutoFit/>
          </a:bodyPr>
          <a:lstStyle/>
          <a:p>
            <a:pPr algn="ctr">
              <a:lnSpc>
                <a:spcPct val="130000"/>
              </a:lnSpc>
              <a:spcBef>
                <a:spcPct val="50000"/>
              </a:spcBef>
            </a:pPr>
            <a:r>
              <a:rPr kumimoji="0" lang="ja-JP" altLang="en-US" sz="1200" dirty="0">
                <a:latin typeface="Yu Gothic UI" panose="020B0500000000000000" pitchFamily="50" charset="-128"/>
                <a:ea typeface="Yu Gothic UI" panose="020B0500000000000000" pitchFamily="50" charset="-128"/>
              </a:rPr>
              <a:t>テスト・移行フェーズ</a:t>
            </a:r>
          </a:p>
        </p:txBody>
      </p:sp>
      <p:sp>
        <p:nvSpPr>
          <p:cNvPr id="16" name="AutoShape 108"/>
          <p:cNvSpPr>
            <a:spLocks noChangeAspect="1" noChangeArrowheads="1"/>
          </p:cNvSpPr>
          <p:nvPr/>
        </p:nvSpPr>
        <p:spPr bwMode="auto">
          <a:xfrm>
            <a:off x="8795768" y="847021"/>
            <a:ext cx="790563" cy="391250"/>
          </a:xfrm>
          <a:prstGeom prst="homePlate">
            <a:avLst>
              <a:gd name="adj" fmla="val 24299"/>
            </a:avLst>
          </a:prstGeom>
          <a:solidFill>
            <a:schemeClr val="accent1">
              <a:lumMod val="20000"/>
              <a:lumOff val="80000"/>
            </a:schemeClr>
          </a:solidFill>
          <a:ln w="6350">
            <a:solidFill>
              <a:srgbClr val="303048"/>
            </a:solidFill>
            <a:miter lim="800000"/>
            <a:headEnd/>
            <a:tailEnd/>
          </a:ln>
          <a:effectLst/>
        </p:spPr>
        <p:txBody>
          <a:bodyPr wrap="none" lIns="18000" rIns="18000" anchor="ctr"/>
          <a:lstStyle/>
          <a:p>
            <a:pPr algn="ctr">
              <a:spcBef>
                <a:spcPct val="50000"/>
              </a:spcBef>
              <a:buClrTx/>
              <a:buSzTx/>
              <a:buFontTx/>
              <a:buNone/>
            </a:pPr>
            <a:r>
              <a:rPr kumimoji="0" lang="ja-JP" altLang="en-US" sz="1200" dirty="0">
                <a:latin typeface="Yu Gothic UI" panose="020B0500000000000000" pitchFamily="50" charset="-128"/>
                <a:ea typeface="Yu Gothic UI" panose="020B0500000000000000" pitchFamily="50" charset="-128"/>
              </a:rPr>
              <a:t>運用・保守</a:t>
            </a:r>
          </a:p>
        </p:txBody>
      </p:sp>
      <p:sp>
        <p:nvSpPr>
          <p:cNvPr id="17" name="Text Box 109"/>
          <p:cNvSpPr txBox="1">
            <a:spLocks noChangeArrowheads="1"/>
          </p:cNvSpPr>
          <p:nvPr/>
        </p:nvSpPr>
        <p:spPr bwMode="auto">
          <a:xfrm>
            <a:off x="1589524" y="940952"/>
            <a:ext cx="3333185" cy="214867"/>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Lst>
        </p:spPr>
        <p:txBody>
          <a:bodyPr wrap="square" lIns="0" tIns="0" rIns="0" bIns="0">
            <a:spAutoFit/>
          </a:bodyPr>
          <a:lstStyle/>
          <a:p>
            <a:pPr algn="ctr">
              <a:lnSpc>
                <a:spcPct val="130000"/>
              </a:lnSpc>
              <a:spcBef>
                <a:spcPct val="50000"/>
              </a:spcBef>
            </a:pPr>
            <a:r>
              <a:rPr kumimoji="0" lang="ja-JP" altLang="en-US" sz="1200" dirty="0">
                <a:latin typeface="Yu Gothic UI" panose="020B0500000000000000" pitchFamily="50" charset="-128"/>
                <a:ea typeface="Yu Gothic UI" panose="020B0500000000000000" pitchFamily="50" charset="-128"/>
              </a:rPr>
              <a:t>設計／開発フェーズ</a:t>
            </a:r>
          </a:p>
        </p:txBody>
      </p:sp>
      <p:sp>
        <p:nvSpPr>
          <p:cNvPr id="25" name="Rectangle 138"/>
          <p:cNvSpPr>
            <a:spLocks noChangeArrowheads="1"/>
          </p:cNvSpPr>
          <p:nvPr/>
        </p:nvSpPr>
        <p:spPr bwMode="auto">
          <a:xfrm>
            <a:off x="344551" y="6194574"/>
            <a:ext cx="631825" cy="258762"/>
          </a:xfrm>
          <a:prstGeom prst="rect">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貴社作業</a:t>
            </a:r>
          </a:p>
        </p:txBody>
      </p:sp>
      <p:sp>
        <p:nvSpPr>
          <p:cNvPr id="26" name="Rectangle 139"/>
          <p:cNvSpPr>
            <a:spLocks noChangeArrowheads="1"/>
          </p:cNvSpPr>
          <p:nvPr/>
        </p:nvSpPr>
        <p:spPr bwMode="auto">
          <a:xfrm>
            <a:off x="349314" y="5491730"/>
            <a:ext cx="631825" cy="25876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en-US" altLang="ja-JP" sz="900" dirty="0">
                <a:latin typeface="Yu Gothic UI" panose="020B0500000000000000" pitchFamily="50" charset="-128"/>
                <a:ea typeface="Yu Gothic UI" panose="020B0500000000000000" pitchFamily="50" charset="-128"/>
              </a:rPr>
              <a:t>ER</a:t>
            </a:r>
            <a:r>
              <a:rPr kumimoji="0" lang="ja-JP" altLang="en-US" sz="900" dirty="0">
                <a:latin typeface="Yu Gothic UI" panose="020B0500000000000000" pitchFamily="50" charset="-128"/>
                <a:ea typeface="Yu Gothic UI" panose="020B0500000000000000" pitchFamily="50" charset="-128"/>
              </a:rPr>
              <a:t>作業</a:t>
            </a:r>
          </a:p>
        </p:txBody>
      </p:sp>
      <p:sp>
        <p:nvSpPr>
          <p:cNvPr id="27" name="Rectangle 140"/>
          <p:cNvSpPr>
            <a:spLocks noChangeArrowheads="1"/>
          </p:cNvSpPr>
          <p:nvPr/>
        </p:nvSpPr>
        <p:spPr bwMode="auto">
          <a:xfrm>
            <a:off x="200472" y="5157192"/>
            <a:ext cx="775904"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ja-JP" altLang="en-US" sz="900" dirty="0">
                <a:latin typeface="Yu Gothic UI" panose="020B0500000000000000" pitchFamily="50" charset="-128"/>
                <a:ea typeface="Yu Gothic UI" panose="020B0500000000000000" pitchFamily="50" charset="-128"/>
              </a:rPr>
              <a:t>凡例：</a:t>
            </a:r>
          </a:p>
        </p:txBody>
      </p:sp>
      <p:sp>
        <p:nvSpPr>
          <p:cNvPr id="32" name="Rectangle 85"/>
          <p:cNvSpPr>
            <a:spLocks noChangeArrowheads="1"/>
          </p:cNvSpPr>
          <p:nvPr/>
        </p:nvSpPr>
        <p:spPr bwMode="auto">
          <a:xfrm>
            <a:off x="8957843" y="1307688"/>
            <a:ext cx="628488" cy="304799"/>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2025/4</a:t>
            </a:r>
            <a:endParaRPr kumimoji="0" lang="ja-JP" altLang="en-US" sz="1000" dirty="0">
              <a:latin typeface="Yu Gothic UI" panose="020B0500000000000000" pitchFamily="50" charset="-128"/>
              <a:ea typeface="Yu Gothic UI" panose="020B0500000000000000" pitchFamily="50" charset="-128"/>
            </a:endParaRPr>
          </a:p>
        </p:txBody>
      </p:sp>
      <p:sp>
        <p:nvSpPr>
          <p:cNvPr id="34" name="Rectangle 130"/>
          <p:cNvSpPr>
            <a:spLocks noChangeArrowheads="1"/>
          </p:cNvSpPr>
          <p:nvPr/>
        </p:nvSpPr>
        <p:spPr bwMode="auto">
          <a:xfrm>
            <a:off x="4307979" y="2284292"/>
            <a:ext cx="908090" cy="290992"/>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システムテスト</a:t>
            </a:r>
            <a:endParaRPr kumimoji="0" lang="en-US" altLang="ja-JP" sz="9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シナリオ準備</a:t>
            </a:r>
          </a:p>
        </p:txBody>
      </p:sp>
      <p:sp>
        <p:nvSpPr>
          <p:cNvPr id="49" name="Rectangle 80"/>
          <p:cNvSpPr>
            <a:spLocks noChangeArrowheads="1"/>
          </p:cNvSpPr>
          <p:nvPr/>
        </p:nvSpPr>
        <p:spPr bwMode="auto">
          <a:xfrm>
            <a:off x="8035400"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2025/3</a:t>
            </a:r>
            <a:endParaRPr kumimoji="0" lang="ja-JP" altLang="en-US" sz="1000" dirty="0">
              <a:latin typeface="Yu Gothic UI" panose="020B0500000000000000" pitchFamily="50" charset="-128"/>
              <a:ea typeface="Yu Gothic UI" panose="020B0500000000000000" pitchFamily="50" charset="-128"/>
            </a:endParaRPr>
          </a:p>
        </p:txBody>
      </p:sp>
      <p:sp>
        <p:nvSpPr>
          <p:cNvPr id="50" name="Rectangle 140"/>
          <p:cNvSpPr>
            <a:spLocks noChangeArrowheads="1"/>
          </p:cNvSpPr>
          <p:nvPr/>
        </p:nvSpPr>
        <p:spPr bwMode="auto">
          <a:xfrm>
            <a:off x="7059570" y="1692546"/>
            <a:ext cx="1770212" cy="563231"/>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en-US" altLang="ja-JP" sz="900" dirty="0">
                <a:latin typeface="Yu Gothic UI" panose="020B0500000000000000" pitchFamily="50" charset="-128"/>
                <a:ea typeface="Yu Gothic UI" panose="020B0500000000000000" pitchFamily="50" charset="-128"/>
              </a:rPr>
              <a:t>1/31 </a:t>
            </a:r>
            <a:r>
              <a:rPr lang="ja-JP" altLang="en-US" sz="900" dirty="0">
                <a:latin typeface="Yu Gothic UI" panose="020B0500000000000000" pitchFamily="50" charset="-128"/>
                <a:ea typeface="Yu Gothic UI" panose="020B0500000000000000" pitchFamily="50" charset="-128"/>
              </a:rPr>
              <a:t>仮想環境出荷</a:t>
            </a:r>
            <a:endParaRPr lang="en-US" altLang="ja-JP" sz="900" dirty="0">
              <a:latin typeface="Yu Gothic UI" panose="020B0500000000000000" pitchFamily="50" charset="-128"/>
              <a:ea typeface="Yu Gothic UI" panose="020B0500000000000000" pitchFamily="50" charset="-128"/>
            </a:endParaRPr>
          </a:p>
          <a:p>
            <a:pPr>
              <a:spcBef>
                <a:spcPct val="20000"/>
              </a:spcBef>
            </a:pPr>
            <a:r>
              <a:rPr lang="ja-JP" altLang="en-US" sz="900" dirty="0">
                <a:latin typeface="Yu Gothic UI" panose="020B0500000000000000" pitchFamily="50" charset="-128"/>
                <a:ea typeface="Yu Gothic UI" panose="020B0500000000000000" pitchFamily="50" charset="-128"/>
              </a:rPr>
              <a:t>（</a:t>
            </a:r>
            <a:r>
              <a:rPr lang="en-US" altLang="ja-JP" sz="900" dirty="0">
                <a:latin typeface="Yu Gothic UI" panose="020B0500000000000000" pitchFamily="50" charset="-128"/>
                <a:ea typeface="Yu Gothic UI" panose="020B0500000000000000" pitchFamily="50" charset="-128"/>
              </a:rPr>
              <a:t>Web</a:t>
            </a:r>
            <a:r>
              <a:rPr lang="ja-JP" altLang="en-US" sz="900" dirty="0">
                <a:latin typeface="Yu Gothic UI" panose="020B0500000000000000" pitchFamily="50" charset="-128"/>
                <a:ea typeface="Yu Gothic UI" panose="020B0500000000000000" pitchFamily="50" charset="-128"/>
              </a:rPr>
              <a:t>以外は組み込み済み）</a:t>
            </a:r>
          </a:p>
          <a:p>
            <a:pPr>
              <a:spcBef>
                <a:spcPct val="20000"/>
              </a:spcBef>
              <a:buClrTx/>
              <a:buSzTx/>
              <a:buFontTx/>
              <a:buNone/>
            </a:pPr>
            <a:endParaRPr lang="ja-JP" altLang="en-US" sz="900" dirty="0">
              <a:latin typeface="Yu Gothic UI" panose="020B0500000000000000" pitchFamily="50" charset="-128"/>
              <a:ea typeface="Yu Gothic UI" panose="020B0500000000000000" pitchFamily="50" charset="-128"/>
            </a:endParaRPr>
          </a:p>
        </p:txBody>
      </p:sp>
      <p:sp>
        <p:nvSpPr>
          <p:cNvPr id="51" name="二等辺三角形 50"/>
          <p:cNvSpPr/>
          <p:nvPr/>
        </p:nvSpPr>
        <p:spPr>
          <a:xfrm flipV="1">
            <a:off x="6991363" y="1641228"/>
            <a:ext cx="150082" cy="12938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57" name="Rectangle 112"/>
          <p:cNvSpPr>
            <a:spLocks noChangeArrowheads="1"/>
          </p:cNvSpPr>
          <p:nvPr/>
        </p:nvSpPr>
        <p:spPr bwMode="auto">
          <a:xfrm>
            <a:off x="8185134" y="4938444"/>
            <a:ext cx="473033" cy="363666"/>
          </a:xfrm>
          <a:prstGeom prst="rect">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受入テスト</a:t>
            </a:r>
            <a:endParaRPr kumimoji="0" lang="en-US" altLang="ja-JP" sz="8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a:t>
            </a:r>
            <a:r>
              <a:rPr kumimoji="0" lang="en-US" altLang="ja-JP" sz="800" dirty="0">
                <a:latin typeface="Yu Gothic UI" panose="020B0500000000000000" pitchFamily="50" charset="-128"/>
                <a:ea typeface="Yu Gothic UI" panose="020B0500000000000000" pitchFamily="50" charset="-128"/>
              </a:rPr>
              <a:t>Web</a:t>
            </a:r>
            <a:r>
              <a:rPr kumimoji="0" lang="ja-JP" altLang="en-US" sz="800" dirty="0">
                <a:latin typeface="Yu Gothic UI" panose="020B0500000000000000" pitchFamily="50" charset="-128"/>
                <a:ea typeface="Yu Gothic UI" panose="020B0500000000000000" pitchFamily="50" charset="-128"/>
              </a:rPr>
              <a:t>アプリ）</a:t>
            </a:r>
          </a:p>
        </p:txBody>
      </p:sp>
      <p:sp>
        <p:nvSpPr>
          <p:cNvPr id="58" name="Rectangle 112"/>
          <p:cNvSpPr>
            <a:spLocks noChangeArrowheads="1"/>
          </p:cNvSpPr>
          <p:nvPr/>
        </p:nvSpPr>
        <p:spPr bwMode="auto">
          <a:xfrm flipH="1">
            <a:off x="8679700" y="5884596"/>
            <a:ext cx="116068" cy="235258"/>
          </a:xfrm>
          <a:prstGeom prst="rect">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総合テスト</a:t>
            </a:r>
          </a:p>
        </p:txBody>
      </p:sp>
      <p:sp>
        <p:nvSpPr>
          <p:cNvPr id="62" name="Line 101"/>
          <p:cNvSpPr>
            <a:spLocks noChangeShapeType="1"/>
          </p:cNvSpPr>
          <p:nvPr/>
        </p:nvSpPr>
        <p:spPr bwMode="auto">
          <a:xfrm>
            <a:off x="4279855" y="1700808"/>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77" name="Rectangle 149"/>
          <p:cNvSpPr>
            <a:spLocks noChangeArrowheads="1"/>
          </p:cNvSpPr>
          <p:nvPr/>
        </p:nvSpPr>
        <p:spPr bwMode="auto">
          <a:xfrm>
            <a:off x="7389810" y="5445224"/>
            <a:ext cx="91088" cy="295356"/>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直前までの</a:t>
            </a:r>
            <a:endParaRPr kumimoji="0" lang="en-US" altLang="ja-JP" sz="800" dirty="0">
              <a:highlight>
                <a:srgbClr val="3399FF"/>
              </a:highlight>
              <a:latin typeface="Yu Gothic UI" panose="020B0500000000000000" pitchFamily="50" charset="-128"/>
              <a:ea typeface="Yu Gothic UI" panose="020B0500000000000000" pitchFamily="50" charset="-128"/>
            </a:endParaRPr>
          </a:p>
          <a:p>
            <a:pPr>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データ移行</a:t>
            </a:r>
            <a:endParaRPr kumimoji="0" lang="ja-JP" altLang="ja-JP" sz="800" dirty="0">
              <a:highlight>
                <a:srgbClr val="3399FF"/>
              </a:highlight>
              <a:latin typeface="Yu Gothic UI" panose="020B0500000000000000" pitchFamily="50" charset="-128"/>
              <a:ea typeface="Yu Gothic UI" panose="020B0500000000000000" pitchFamily="50" charset="-128"/>
            </a:endParaRPr>
          </a:p>
        </p:txBody>
      </p:sp>
      <p:sp>
        <p:nvSpPr>
          <p:cNvPr id="5" name="Rectangle 80">
            <a:extLst>
              <a:ext uri="{FF2B5EF4-FFF2-40B4-BE49-F238E27FC236}">
                <a16:creationId xmlns:a16="http://schemas.microsoft.com/office/drawing/2014/main" id="{5DC76E89-55D6-EF7A-5EFE-1BFEA0FC06D1}"/>
              </a:ext>
            </a:extLst>
          </p:cNvPr>
          <p:cNvSpPr>
            <a:spLocks noChangeArrowheads="1"/>
          </p:cNvSpPr>
          <p:nvPr/>
        </p:nvSpPr>
        <p:spPr bwMode="auto">
          <a:xfrm>
            <a:off x="7106264"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2025/2</a:t>
            </a:r>
            <a:endParaRPr kumimoji="0" lang="ja-JP" altLang="en-US" sz="1000" dirty="0">
              <a:latin typeface="Yu Gothic UI" panose="020B0500000000000000" pitchFamily="50" charset="-128"/>
              <a:ea typeface="Yu Gothic UI" panose="020B0500000000000000" pitchFamily="50" charset="-128"/>
            </a:endParaRPr>
          </a:p>
        </p:txBody>
      </p:sp>
      <p:sp>
        <p:nvSpPr>
          <p:cNvPr id="22" name="Rectangle 80">
            <a:extLst>
              <a:ext uri="{FF2B5EF4-FFF2-40B4-BE49-F238E27FC236}">
                <a16:creationId xmlns:a16="http://schemas.microsoft.com/office/drawing/2014/main" id="{EBF7E953-63A6-0DD4-E3D2-BB26F340FF0C}"/>
              </a:ext>
            </a:extLst>
          </p:cNvPr>
          <p:cNvSpPr>
            <a:spLocks noChangeArrowheads="1"/>
          </p:cNvSpPr>
          <p:nvPr/>
        </p:nvSpPr>
        <p:spPr bwMode="auto">
          <a:xfrm>
            <a:off x="6166404"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2025/1</a:t>
            </a:r>
            <a:endParaRPr kumimoji="0" lang="ja-JP" altLang="en-US" sz="1000" dirty="0">
              <a:latin typeface="Yu Gothic UI" panose="020B0500000000000000" pitchFamily="50" charset="-128"/>
              <a:ea typeface="Yu Gothic UI" panose="020B0500000000000000" pitchFamily="50" charset="-128"/>
            </a:endParaRPr>
          </a:p>
        </p:txBody>
      </p:sp>
      <p:sp>
        <p:nvSpPr>
          <p:cNvPr id="24" name="Rectangle 80">
            <a:extLst>
              <a:ext uri="{FF2B5EF4-FFF2-40B4-BE49-F238E27FC236}">
                <a16:creationId xmlns:a16="http://schemas.microsoft.com/office/drawing/2014/main" id="{387232DE-8AAC-46DC-8643-B14339CC5943}"/>
              </a:ext>
            </a:extLst>
          </p:cNvPr>
          <p:cNvSpPr>
            <a:spLocks noChangeArrowheads="1"/>
          </p:cNvSpPr>
          <p:nvPr/>
        </p:nvSpPr>
        <p:spPr bwMode="auto">
          <a:xfrm>
            <a:off x="1506232"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2024/8</a:t>
            </a:r>
            <a:endParaRPr kumimoji="0" lang="ja-JP" altLang="en-US" sz="1000" dirty="0">
              <a:latin typeface="Yu Gothic UI" panose="020B0500000000000000" pitchFamily="50" charset="-128"/>
              <a:ea typeface="Yu Gothic UI" panose="020B0500000000000000" pitchFamily="50" charset="-128"/>
            </a:endParaRPr>
          </a:p>
        </p:txBody>
      </p:sp>
      <p:sp>
        <p:nvSpPr>
          <p:cNvPr id="36" name="Rectangle 80">
            <a:extLst>
              <a:ext uri="{FF2B5EF4-FFF2-40B4-BE49-F238E27FC236}">
                <a16:creationId xmlns:a16="http://schemas.microsoft.com/office/drawing/2014/main" id="{0C66432A-E52A-2FE8-8354-A7BFA76D2735}"/>
              </a:ext>
            </a:extLst>
          </p:cNvPr>
          <p:cNvSpPr>
            <a:spLocks noChangeArrowheads="1"/>
          </p:cNvSpPr>
          <p:nvPr/>
        </p:nvSpPr>
        <p:spPr bwMode="auto">
          <a:xfrm>
            <a:off x="2441022"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2024/9</a:t>
            </a:r>
            <a:endParaRPr kumimoji="0" lang="ja-JP" altLang="en-US" sz="1000" dirty="0">
              <a:latin typeface="Yu Gothic UI" panose="020B0500000000000000" pitchFamily="50" charset="-128"/>
              <a:ea typeface="Yu Gothic UI" panose="020B0500000000000000" pitchFamily="50" charset="-128"/>
            </a:endParaRPr>
          </a:p>
        </p:txBody>
      </p:sp>
      <p:sp>
        <p:nvSpPr>
          <p:cNvPr id="39" name="Rectangle 80">
            <a:extLst>
              <a:ext uri="{FF2B5EF4-FFF2-40B4-BE49-F238E27FC236}">
                <a16:creationId xmlns:a16="http://schemas.microsoft.com/office/drawing/2014/main" id="{B2C05ABD-8416-9BA8-39AB-56C8EFC90875}"/>
              </a:ext>
            </a:extLst>
          </p:cNvPr>
          <p:cNvSpPr>
            <a:spLocks noChangeArrowheads="1"/>
          </p:cNvSpPr>
          <p:nvPr/>
        </p:nvSpPr>
        <p:spPr bwMode="auto">
          <a:xfrm>
            <a:off x="3372422"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2024/10</a:t>
            </a:r>
            <a:endParaRPr kumimoji="0" lang="ja-JP" altLang="en-US" sz="1000" dirty="0">
              <a:latin typeface="Yu Gothic UI" panose="020B0500000000000000" pitchFamily="50" charset="-128"/>
              <a:ea typeface="Yu Gothic UI" panose="020B0500000000000000" pitchFamily="50" charset="-128"/>
            </a:endParaRPr>
          </a:p>
        </p:txBody>
      </p:sp>
      <p:sp>
        <p:nvSpPr>
          <p:cNvPr id="40" name="Rectangle 80">
            <a:extLst>
              <a:ext uri="{FF2B5EF4-FFF2-40B4-BE49-F238E27FC236}">
                <a16:creationId xmlns:a16="http://schemas.microsoft.com/office/drawing/2014/main" id="{B29E1E1E-F9F8-A20D-F362-F5824E4AE952}"/>
              </a:ext>
            </a:extLst>
          </p:cNvPr>
          <p:cNvSpPr>
            <a:spLocks noChangeArrowheads="1"/>
          </p:cNvSpPr>
          <p:nvPr/>
        </p:nvSpPr>
        <p:spPr bwMode="auto">
          <a:xfrm>
            <a:off x="4301944"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2024/11</a:t>
            </a:r>
            <a:endParaRPr kumimoji="0" lang="ja-JP" altLang="en-US" sz="1000" dirty="0">
              <a:latin typeface="Yu Gothic UI" panose="020B0500000000000000" pitchFamily="50" charset="-128"/>
              <a:ea typeface="Yu Gothic UI" panose="020B0500000000000000" pitchFamily="50" charset="-128"/>
            </a:endParaRPr>
          </a:p>
        </p:txBody>
      </p:sp>
      <p:sp>
        <p:nvSpPr>
          <p:cNvPr id="41" name="Rectangle 80">
            <a:extLst>
              <a:ext uri="{FF2B5EF4-FFF2-40B4-BE49-F238E27FC236}">
                <a16:creationId xmlns:a16="http://schemas.microsoft.com/office/drawing/2014/main" id="{F3BE3500-69D7-861B-220E-B5779EC5FA3F}"/>
              </a:ext>
            </a:extLst>
          </p:cNvPr>
          <p:cNvSpPr>
            <a:spLocks noChangeArrowheads="1"/>
          </p:cNvSpPr>
          <p:nvPr/>
        </p:nvSpPr>
        <p:spPr bwMode="auto">
          <a:xfrm>
            <a:off x="5237268" y="1314592"/>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2024/12</a:t>
            </a:r>
            <a:endParaRPr kumimoji="0" lang="ja-JP" altLang="en-US" sz="1000" dirty="0">
              <a:latin typeface="Yu Gothic UI" panose="020B0500000000000000" pitchFamily="50" charset="-128"/>
              <a:ea typeface="Yu Gothic UI" panose="020B0500000000000000" pitchFamily="50" charset="-128"/>
            </a:endParaRPr>
          </a:p>
        </p:txBody>
      </p:sp>
      <p:sp>
        <p:nvSpPr>
          <p:cNvPr id="42" name="Rectangle 80">
            <a:extLst>
              <a:ext uri="{FF2B5EF4-FFF2-40B4-BE49-F238E27FC236}">
                <a16:creationId xmlns:a16="http://schemas.microsoft.com/office/drawing/2014/main" id="{5A61FE9A-FEAD-22C3-5E8F-1B3325A14B11}"/>
              </a:ext>
            </a:extLst>
          </p:cNvPr>
          <p:cNvSpPr>
            <a:spLocks noChangeArrowheads="1"/>
          </p:cNvSpPr>
          <p:nvPr/>
        </p:nvSpPr>
        <p:spPr bwMode="auto">
          <a:xfrm>
            <a:off x="580443" y="1306205"/>
            <a:ext cx="900000" cy="290991"/>
          </a:xfrm>
          <a:prstGeom prst="rect">
            <a:avLst/>
          </a:prstGeom>
          <a:solidFill>
            <a:schemeClr val="bg1">
              <a:lumMod val="95000"/>
            </a:schemeClr>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1000" dirty="0">
                <a:latin typeface="Yu Gothic UI" panose="020B0500000000000000" pitchFamily="50" charset="-128"/>
                <a:ea typeface="Yu Gothic UI" panose="020B0500000000000000" pitchFamily="50" charset="-128"/>
              </a:rPr>
              <a:t>2024/7</a:t>
            </a:r>
            <a:endParaRPr kumimoji="0" lang="ja-JP" altLang="en-US" sz="1000" dirty="0">
              <a:latin typeface="Yu Gothic UI" panose="020B0500000000000000" pitchFamily="50" charset="-128"/>
              <a:ea typeface="Yu Gothic UI" panose="020B0500000000000000" pitchFamily="50" charset="-128"/>
            </a:endParaRPr>
          </a:p>
        </p:txBody>
      </p:sp>
      <p:sp>
        <p:nvSpPr>
          <p:cNvPr id="52" name="Line 110">
            <a:extLst>
              <a:ext uri="{FF2B5EF4-FFF2-40B4-BE49-F238E27FC236}">
                <a16:creationId xmlns:a16="http://schemas.microsoft.com/office/drawing/2014/main" id="{224CCC80-0B6E-AE46-61A3-B337451F733A}"/>
              </a:ext>
            </a:extLst>
          </p:cNvPr>
          <p:cNvSpPr>
            <a:spLocks noChangeShapeType="1"/>
          </p:cNvSpPr>
          <p:nvPr/>
        </p:nvSpPr>
        <p:spPr bwMode="auto">
          <a:xfrm flipV="1">
            <a:off x="5246520" y="851099"/>
            <a:ext cx="1839561" cy="389685"/>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p:spPr>
        <p:txBody>
          <a:bodyPr wrap="none" lIns="0" tIns="0" rIns="0" bIns="0" anchor="ctr"/>
          <a:lstStyle/>
          <a:p>
            <a:endParaRPr lang="ja-JP" altLang="en-US">
              <a:latin typeface="Yu Gothic UI" panose="020B0500000000000000" pitchFamily="50" charset="-128"/>
              <a:ea typeface="Yu Gothic UI" panose="020B0500000000000000" pitchFamily="50" charset="-128"/>
            </a:endParaRPr>
          </a:p>
        </p:txBody>
      </p:sp>
      <p:sp>
        <p:nvSpPr>
          <p:cNvPr id="54" name="Rectangle 130">
            <a:extLst>
              <a:ext uri="{FF2B5EF4-FFF2-40B4-BE49-F238E27FC236}">
                <a16:creationId xmlns:a16="http://schemas.microsoft.com/office/drawing/2014/main" id="{13871BBC-E490-7F35-EB39-B6A874F7536D}"/>
              </a:ext>
            </a:extLst>
          </p:cNvPr>
          <p:cNvSpPr>
            <a:spLocks noChangeArrowheads="1"/>
          </p:cNvSpPr>
          <p:nvPr/>
        </p:nvSpPr>
        <p:spPr bwMode="auto">
          <a:xfrm>
            <a:off x="5245386" y="2852983"/>
            <a:ext cx="487746" cy="290991"/>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システムテスト</a:t>
            </a:r>
            <a:endParaRPr kumimoji="0" lang="en-US" altLang="ja-JP" sz="8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en-US" altLang="ja-JP" sz="800" dirty="0">
                <a:latin typeface="Yu Gothic UI" panose="020B0500000000000000" pitchFamily="50" charset="-128"/>
                <a:ea typeface="Yu Gothic UI" panose="020B0500000000000000" pitchFamily="50" charset="-128"/>
              </a:rPr>
              <a:t>Web</a:t>
            </a:r>
            <a:r>
              <a:rPr kumimoji="0" lang="ja-JP" altLang="en-US" sz="800" dirty="0">
                <a:latin typeface="Yu Gothic UI" panose="020B0500000000000000" pitchFamily="50" charset="-128"/>
                <a:ea typeface="Yu Gothic UI" panose="020B0500000000000000" pitchFamily="50" charset="-128"/>
              </a:rPr>
              <a:t>以外</a:t>
            </a:r>
            <a:endParaRPr kumimoji="0" lang="en-US" altLang="ja-JP" sz="800" dirty="0">
              <a:latin typeface="Yu Gothic UI" panose="020B0500000000000000" pitchFamily="50" charset="-128"/>
              <a:ea typeface="Yu Gothic UI" panose="020B0500000000000000" pitchFamily="50" charset="-128"/>
            </a:endParaRPr>
          </a:p>
        </p:txBody>
      </p:sp>
      <p:sp>
        <p:nvSpPr>
          <p:cNvPr id="93" name="Rectangle 130">
            <a:extLst>
              <a:ext uri="{FF2B5EF4-FFF2-40B4-BE49-F238E27FC236}">
                <a16:creationId xmlns:a16="http://schemas.microsoft.com/office/drawing/2014/main" id="{80AE8719-FE1A-6E4B-F9FE-DBA0B48C2E03}"/>
              </a:ext>
            </a:extLst>
          </p:cNvPr>
          <p:cNvSpPr>
            <a:spLocks noChangeArrowheads="1"/>
          </p:cNvSpPr>
          <p:nvPr/>
        </p:nvSpPr>
        <p:spPr bwMode="auto">
          <a:xfrm>
            <a:off x="6801669" y="2852936"/>
            <a:ext cx="274599" cy="290991"/>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出荷</a:t>
            </a:r>
            <a:endParaRPr kumimoji="0" lang="en-US" altLang="ja-JP" sz="8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準備</a:t>
            </a:r>
            <a:endParaRPr kumimoji="0" lang="en-US" altLang="ja-JP" sz="800" dirty="0">
              <a:latin typeface="Yu Gothic UI" panose="020B0500000000000000" pitchFamily="50" charset="-128"/>
              <a:ea typeface="Yu Gothic UI" panose="020B0500000000000000" pitchFamily="50" charset="-128"/>
            </a:endParaRPr>
          </a:p>
        </p:txBody>
      </p:sp>
      <p:sp>
        <p:nvSpPr>
          <p:cNvPr id="94" name="Rectangle 130">
            <a:extLst>
              <a:ext uri="{FF2B5EF4-FFF2-40B4-BE49-F238E27FC236}">
                <a16:creationId xmlns:a16="http://schemas.microsoft.com/office/drawing/2014/main" id="{42DD7E50-AB0C-052A-A735-49CCCD93E897}"/>
              </a:ext>
            </a:extLst>
          </p:cNvPr>
          <p:cNvSpPr>
            <a:spLocks noChangeArrowheads="1"/>
          </p:cNvSpPr>
          <p:nvPr/>
        </p:nvSpPr>
        <p:spPr bwMode="auto">
          <a:xfrm>
            <a:off x="7097468" y="3050732"/>
            <a:ext cx="78031" cy="230740"/>
          </a:xfrm>
          <a:prstGeom prst="rect">
            <a:avLst/>
          </a:prstGeom>
          <a:solidFill>
            <a:srgbClr val="FFFF99"/>
          </a:solidFill>
          <a:ln w="6350">
            <a:solidFill>
              <a:schemeClr val="tx1"/>
            </a:solidFill>
            <a:miter lim="800000"/>
            <a:headEnd/>
            <a:tailEnd/>
          </a:ln>
          <a:effectLst/>
        </p:spPr>
        <p:txBody>
          <a:bodyPr wrap="none" lIns="18000" rIns="18000" anchor="t"/>
          <a:lstStyle/>
          <a:p>
            <a:pP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ウィルスチェック</a:t>
            </a:r>
            <a:endParaRPr kumimoji="0" lang="en-US" altLang="ja-JP" sz="800" dirty="0">
              <a:latin typeface="Yu Gothic UI" panose="020B0500000000000000" pitchFamily="50" charset="-128"/>
              <a:ea typeface="Yu Gothic UI" panose="020B0500000000000000" pitchFamily="50" charset="-128"/>
            </a:endParaRPr>
          </a:p>
        </p:txBody>
      </p:sp>
      <p:sp>
        <p:nvSpPr>
          <p:cNvPr id="95" name="二等辺三角形 94">
            <a:extLst>
              <a:ext uri="{FF2B5EF4-FFF2-40B4-BE49-F238E27FC236}">
                <a16:creationId xmlns:a16="http://schemas.microsoft.com/office/drawing/2014/main" id="{E74C6355-AF0F-8B0E-29FF-09CA7B07ABB8}"/>
              </a:ext>
            </a:extLst>
          </p:cNvPr>
          <p:cNvSpPr/>
          <p:nvPr/>
        </p:nvSpPr>
        <p:spPr>
          <a:xfrm flipV="1">
            <a:off x="7149418" y="2046504"/>
            <a:ext cx="150082" cy="12938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96" name="Rectangle 140">
            <a:extLst>
              <a:ext uri="{FF2B5EF4-FFF2-40B4-BE49-F238E27FC236}">
                <a16:creationId xmlns:a16="http://schemas.microsoft.com/office/drawing/2014/main" id="{9742D3AA-4D19-2E27-599C-841A355E7323}"/>
              </a:ext>
            </a:extLst>
          </p:cNvPr>
          <p:cNvSpPr>
            <a:spLocks noChangeArrowheads="1"/>
          </p:cNvSpPr>
          <p:nvPr/>
        </p:nvSpPr>
        <p:spPr bwMode="auto">
          <a:xfrm>
            <a:off x="7141446" y="2161077"/>
            <a:ext cx="1127962"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en-US" altLang="ja-JP" sz="900" dirty="0">
                <a:latin typeface="Yu Gothic UI" panose="020B0500000000000000" pitchFamily="50" charset="-128"/>
                <a:ea typeface="Yu Gothic UI" panose="020B0500000000000000" pitchFamily="50" charset="-128"/>
              </a:rPr>
              <a:t>2/5 </a:t>
            </a:r>
            <a:r>
              <a:rPr lang="ja-JP" altLang="en-US" sz="900" dirty="0">
                <a:latin typeface="Yu Gothic UI" panose="020B0500000000000000" pitchFamily="50" charset="-128"/>
                <a:ea typeface="Yu Gothic UI" panose="020B0500000000000000" pitchFamily="50" charset="-128"/>
              </a:rPr>
              <a:t>仮想環境納品</a:t>
            </a:r>
            <a:endParaRPr lang="en-US" altLang="ja-JP" sz="900" dirty="0">
              <a:latin typeface="Yu Gothic UI" panose="020B0500000000000000" pitchFamily="50" charset="-128"/>
              <a:ea typeface="Yu Gothic UI" panose="020B0500000000000000" pitchFamily="50" charset="-128"/>
            </a:endParaRPr>
          </a:p>
        </p:txBody>
      </p:sp>
      <p:sp>
        <p:nvSpPr>
          <p:cNvPr id="97" name="Rectangle 112">
            <a:extLst>
              <a:ext uri="{FF2B5EF4-FFF2-40B4-BE49-F238E27FC236}">
                <a16:creationId xmlns:a16="http://schemas.microsoft.com/office/drawing/2014/main" id="{7BA00643-A04C-90FC-FEAB-E60FE1DCB8DF}"/>
              </a:ext>
            </a:extLst>
          </p:cNvPr>
          <p:cNvSpPr>
            <a:spLocks noChangeArrowheads="1"/>
          </p:cNvSpPr>
          <p:nvPr/>
        </p:nvSpPr>
        <p:spPr bwMode="auto">
          <a:xfrm>
            <a:off x="7565472" y="3644784"/>
            <a:ext cx="440792" cy="321523"/>
          </a:xfrm>
          <a:prstGeom prst="rect">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受入テスト</a:t>
            </a:r>
            <a:endParaRPr kumimoji="0" lang="en-US" altLang="ja-JP" sz="8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a:t>
            </a:r>
            <a:r>
              <a:rPr kumimoji="0" lang="en-US" altLang="ja-JP" sz="800" dirty="0">
                <a:latin typeface="Yu Gothic UI" panose="020B0500000000000000" pitchFamily="50" charset="-128"/>
                <a:ea typeface="Yu Gothic UI" panose="020B0500000000000000" pitchFamily="50" charset="-128"/>
              </a:rPr>
              <a:t>Web</a:t>
            </a:r>
            <a:r>
              <a:rPr kumimoji="0" lang="ja-JP" altLang="en-US" sz="800" dirty="0">
                <a:latin typeface="Yu Gothic UI" panose="020B0500000000000000" pitchFamily="50" charset="-128"/>
                <a:ea typeface="Yu Gothic UI" panose="020B0500000000000000" pitchFamily="50" charset="-128"/>
              </a:rPr>
              <a:t>以外）</a:t>
            </a:r>
          </a:p>
        </p:txBody>
      </p:sp>
      <p:sp>
        <p:nvSpPr>
          <p:cNvPr id="98" name="Rectangle 112">
            <a:extLst>
              <a:ext uri="{FF2B5EF4-FFF2-40B4-BE49-F238E27FC236}">
                <a16:creationId xmlns:a16="http://schemas.microsoft.com/office/drawing/2014/main" id="{47588F0D-8967-427B-67F1-D498BB58F26D}"/>
              </a:ext>
            </a:extLst>
          </p:cNvPr>
          <p:cNvSpPr>
            <a:spLocks noChangeArrowheads="1"/>
          </p:cNvSpPr>
          <p:nvPr/>
        </p:nvSpPr>
        <p:spPr bwMode="auto">
          <a:xfrm>
            <a:off x="7198168" y="3268203"/>
            <a:ext cx="191641" cy="230832"/>
          </a:xfrm>
          <a:prstGeom prst="rect">
            <a:avLst/>
          </a:prstGeom>
          <a:solidFill>
            <a:srgbClr val="FFCC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t"/>
          <a:lstStyle/>
          <a:p>
            <a:pP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仮想環境インポート</a:t>
            </a:r>
          </a:p>
        </p:txBody>
      </p:sp>
      <p:sp>
        <p:nvSpPr>
          <p:cNvPr id="99" name="Rectangle 130">
            <a:extLst>
              <a:ext uri="{FF2B5EF4-FFF2-40B4-BE49-F238E27FC236}">
                <a16:creationId xmlns:a16="http://schemas.microsoft.com/office/drawing/2014/main" id="{6D174C99-D45C-FD5A-4C63-86632D51EAA1}"/>
              </a:ext>
            </a:extLst>
          </p:cNvPr>
          <p:cNvSpPr>
            <a:spLocks noChangeArrowheads="1"/>
          </p:cNvSpPr>
          <p:nvPr/>
        </p:nvSpPr>
        <p:spPr bwMode="auto">
          <a:xfrm>
            <a:off x="7412478" y="3458041"/>
            <a:ext cx="130325" cy="230740"/>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　設定確認／クライアントソフトインストール設定</a:t>
            </a:r>
            <a:endParaRPr kumimoji="0" lang="en-US" altLang="ja-JP" sz="800" dirty="0">
              <a:latin typeface="Yu Gothic UI" panose="020B0500000000000000" pitchFamily="50" charset="-128"/>
              <a:ea typeface="Yu Gothic UI" panose="020B0500000000000000" pitchFamily="50" charset="-128"/>
            </a:endParaRPr>
          </a:p>
        </p:txBody>
      </p:sp>
      <p:sp>
        <p:nvSpPr>
          <p:cNvPr id="100" name="Rectangle 139">
            <a:extLst>
              <a:ext uri="{FF2B5EF4-FFF2-40B4-BE49-F238E27FC236}">
                <a16:creationId xmlns:a16="http://schemas.microsoft.com/office/drawing/2014/main" id="{562FA189-1351-475A-7F22-3517A7B67F9E}"/>
              </a:ext>
            </a:extLst>
          </p:cNvPr>
          <p:cNvSpPr>
            <a:spLocks noChangeArrowheads="1"/>
          </p:cNvSpPr>
          <p:nvPr/>
        </p:nvSpPr>
        <p:spPr bwMode="auto">
          <a:xfrm>
            <a:off x="349314" y="5843152"/>
            <a:ext cx="631825" cy="258763"/>
          </a:xfrm>
          <a:prstGeom prst="rect">
            <a:avLst/>
          </a:prstGeom>
          <a:solidFill>
            <a:srgbClr val="FFFF99"/>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en-US" altLang="ja-JP" sz="900" dirty="0">
                <a:latin typeface="Yu Gothic UI" panose="020B0500000000000000" pitchFamily="50" charset="-128"/>
                <a:ea typeface="Yu Gothic UI" panose="020B0500000000000000" pitchFamily="50" charset="-128"/>
              </a:rPr>
              <a:t>CPPS</a:t>
            </a:r>
            <a:r>
              <a:rPr kumimoji="0" lang="ja-JP" altLang="en-US" sz="900" dirty="0">
                <a:latin typeface="Yu Gothic UI" panose="020B0500000000000000" pitchFamily="50" charset="-128"/>
                <a:ea typeface="Yu Gothic UI" panose="020B0500000000000000" pitchFamily="50" charset="-128"/>
              </a:rPr>
              <a:t>作業</a:t>
            </a:r>
          </a:p>
        </p:txBody>
      </p:sp>
      <p:sp>
        <p:nvSpPr>
          <p:cNvPr id="102" name="Rectangle 130">
            <a:extLst>
              <a:ext uri="{FF2B5EF4-FFF2-40B4-BE49-F238E27FC236}">
                <a16:creationId xmlns:a16="http://schemas.microsoft.com/office/drawing/2014/main" id="{7401B2A0-94D8-01A5-B0CA-8D83F24B459F}"/>
              </a:ext>
            </a:extLst>
          </p:cNvPr>
          <p:cNvSpPr>
            <a:spLocks noChangeArrowheads="1"/>
          </p:cNvSpPr>
          <p:nvPr/>
        </p:nvSpPr>
        <p:spPr bwMode="auto">
          <a:xfrm>
            <a:off x="8040930" y="4649782"/>
            <a:ext cx="123096" cy="230740"/>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spcBef>
                <a:spcPct val="20000"/>
              </a:spcBef>
              <a:buClrTx/>
              <a:buSzTx/>
              <a:buFontTx/>
              <a:buNone/>
            </a:pPr>
            <a:r>
              <a:rPr kumimoji="0" lang="ja-JP" altLang="en-US" sz="800" dirty="0">
                <a:latin typeface="Yu Gothic UI" panose="020B0500000000000000" pitchFamily="50" charset="-128"/>
                <a:ea typeface="Yu Gothic UI" panose="020B0500000000000000" pitchFamily="50" charset="-128"/>
              </a:rPr>
              <a:t>　納品・設定・動作確認</a:t>
            </a:r>
            <a:endParaRPr kumimoji="0" lang="en-US" altLang="ja-JP" sz="800" dirty="0">
              <a:latin typeface="Yu Gothic UI" panose="020B0500000000000000" pitchFamily="50" charset="-128"/>
              <a:ea typeface="Yu Gothic UI" panose="020B0500000000000000" pitchFamily="50" charset="-128"/>
            </a:endParaRPr>
          </a:p>
        </p:txBody>
      </p:sp>
      <p:sp>
        <p:nvSpPr>
          <p:cNvPr id="103" name="Rectangle 130">
            <a:extLst>
              <a:ext uri="{FF2B5EF4-FFF2-40B4-BE49-F238E27FC236}">
                <a16:creationId xmlns:a16="http://schemas.microsoft.com/office/drawing/2014/main" id="{2004E06F-1E54-7596-D15D-F83844A49947}"/>
              </a:ext>
            </a:extLst>
          </p:cNvPr>
          <p:cNvSpPr>
            <a:spLocks noChangeArrowheads="1"/>
          </p:cNvSpPr>
          <p:nvPr/>
        </p:nvSpPr>
        <p:spPr bwMode="auto">
          <a:xfrm>
            <a:off x="6365393" y="5449885"/>
            <a:ext cx="1024415" cy="286034"/>
          </a:xfrm>
          <a:prstGeom prst="rect">
            <a:avLst/>
          </a:prstGeom>
          <a:solidFill>
            <a:srgbClr val="FFCCFF"/>
          </a:solidFill>
          <a:ln w="6350">
            <a:solidFill>
              <a:schemeClr val="tx1"/>
            </a:solidFill>
            <a:miter lim="800000"/>
            <a:headEnd/>
            <a:tailEnd/>
          </a:ln>
          <a:effectLst/>
        </p:spPr>
        <p:txBody>
          <a:bodyPr wrap="none" lIns="18000" rIns="18000" anchor="ctr"/>
          <a:lstStyle/>
          <a:p>
            <a:pPr>
              <a:spcBef>
                <a:spcPct val="20000"/>
              </a:spcBef>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直前までの</a:t>
            </a:r>
            <a:endParaRPr kumimoji="0" lang="en-US" altLang="ja-JP" sz="800" dirty="0">
              <a:highlight>
                <a:srgbClr val="3399FF"/>
              </a:highlight>
              <a:latin typeface="Yu Gothic UI" panose="020B0500000000000000" pitchFamily="50" charset="-128"/>
              <a:ea typeface="Yu Gothic UI" panose="020B0500000000000000" pitchFamily="50" charset="-128"/>
            </a:endParaRPr>
          </a:p>
          <a:p>
            <a:pPr>
              <a:spcBef>
                <a:spcPct val="20000"/>
              </a:spcBef>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サムネイル画像作成</a:t>
            </a:r>
            <a:endParaRPr kumimoji="0" lang="en-US" altLang="ja-JP" sz="800" dirty="0">
              <a:highlight>
                <a:srgbClr val="3399FF"/>
              </a:highlight>
              <a:latin typeface="Yu Gothic UI" panose="020B0500000000000000" pitchFamily="50" charset="-128"/>
              <a:ea typeface="Yu Gothic UI" panose="020B0500000000000000" pitchFamily="50" charset="-128"/>
            </a:endParaRPr>
          </a:p>
        </p:txBody>
      </p:sp>
      <p:sp>
        <p:nvSpPr>
          <p:cNvPr id="104" name="二等辺三角形 103">
            <a:extLst>
              <a:ext uri="{FF2B5EF4-FFF2-40B4-BE49-F238E27FC236}">
                <a16:creationId xmlns:a16="http://schemas.microsoft.com/office/drawing/2014/main" id="{B6611E04-5099-1962-B42E-29B21642BC80}"/>
              </a:ext>
            </a:extLst>
          </p:cNvPr>
          <p:cNvSpPr/>
          <p:nvPr/>
        </p:nvSpPr>
        <p:spPr>
          <a:xfrm flipV="1">
            <a:off x="8679700" y="1630744"/>
            <a:ext cx="150082" cy="12938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105" name="Rectangle 149">
            <a:extLst>
              <a:ext uri="{FF2B5EF4-FFF2-40B4-BE49-F238E27FC236}">
                <a16:creationId xmlns:a16="http://schemas.microsoft.com/office/drawing/2014/main" id="{1D67A673-8DE2-95F8-42B6-85E4BD05D13D}"/>
              </a:ext>
            </a:extLst>
          </p:cNvPr>
          <p:cNvSpPr>
            <a:spLocks noChangeArrowheads="1"/>
          </p:cNvSpPr>
          <p:nvPr/>
        </p:nvSpPr>
        <p:spPr bwMode="auto">
          <a:xfrm>
            <a:off x="8679700" y="5445224"/>
            <a:ext cx="116068" cy="295356"/>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テストデータ削除</a:t>
            </a:r>
            <a:endParaRPr kumimoji="0" lang="en-US" altLang="ja-JP" sz="800" dirty="0">
              <a:highlight>
                <a:srgbClr val="3399FF"/>
              </a:highlight>
              <a:latin typeface="Yu Gothic UI" panose="020B0500000000000000" pitchFamily="50" charset="-128"/>
              <a:ea typeface="Yu Gothic UI" panose="020B0500000000000000" pitchFamily="50" charset="-128"/>
            </a:endParaRPr>
          </a:p>
          <a:p>
            <a:pPr>
              <a:buClrTx/>
              <a:buSzTx/>
              <a:buFontTx/>
              <a:buNone/>
            </a:pPr>
            <a:r>
              <a:rPr kumimoji="0" lang="ja-JP" altLang="en-US" sz="800" dirty="0">
                <a:highlight>
                  <a:srgbClr val="3399FF"/>
                </a:highlight>
                <a:latin typeface="Yu Gothic UI" panose="020B0500000000000000" pitchFamily="50" charset="-128"/>
                <a:ea typeface="Yu Gothic UI" panose="020B0500000000000000" pitchFamily="50" charset="-128"/>
              </a:rPr>
              <a:t>差分データ移行</a:t>
            </a:r>
            <a:endParaRPr kumimoji="0" lang="ja-JP" altLang="ja-JP" sz="800" dirty="0">
              <a:highlight>
                <a:srgbClr val="3399FF"/>
              </a:highlight>
              <a:latin typeface="Yu Gothic UI" panose="020B0500000000000000" pitchFamily="50" charset="-128"/>
              <a:ea typeface="Yu Gothic UI" panose="020B0500000000000000" pitchFamily="50" charset="-128"/>
            </a:endParaRPr>
          </a:p>
        </p:txBody>
      </p:sp>
      <p:sp>
        <p:nvSpPr>
          <p:cNvPr id="106" name="Line 101">
            <a:extLst>
              <a:ext uri="{FF2B5EF4-FFF2-40B4-BE49-F238E27FC236}">
                <a16:creationId xmlns:a16="http://schemas.microsoft.com/office/drawing/2014/main" id="{26654A4B-7987-8D69-FD8F-4C87B08FA0DD}"/>
              </a:ext>
            </a:extLst>
          </p:cNvPr>
          <p:cNvSpPr>
            <a:spLocks noChangeShapeType="1"/>
          </p:cNvSpPr>
          <p:nvPr/>
        </p:nvSpPr>
        <p:spPr bwMode="auto">
          <a:xfrm>
            <a:off x="3360906" y="1723554"/>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07" name="Line 101">
            <a:extLst>
              <a:ext uri="{FF2B5EF4-FFF2-40B4-BE49-F238E27FC236}">
                <a16:creationId xmlns:a16="http://schemas.microsoft.com/office/drawing/2014/main" id="{2039EF8C-32EA-3572-01A1-A2B566A77074}"/>
              </a:ext>
            </a:extLst>
          </p:cNvPr>
          <p:cNvSpPr>
            <a:spLocks noChangeShapeType="1"/>
          </p:cNvSpPr>
          <p:nvPr/>
        </p:nvSpPr>
        <p:spPr bwMode="auto">
          <a:xfrm>
            <a:off x="5219276" y="1712181"/>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08" name="Line 101">
            <a:extLst>
              <a:ext uri="{FF2B5EF4-FFF2-40B4-BE49-F238E27FC236}">
                <a16:creationId xmlns:a16="http://schemas.microsoft.com/office/drawing/2014/main" id="{CC856EA1-A66D-3630-9D37-DD2D899E9918}"/>
              </a:ext>
            </a:extLst>
          </p:cNvPr>
          <p:cNvSpPr>
            <a:spLocks noChangeShapeType="1"/>
          </p:cNvSpPr>
          <p:nvPr/>
        </p:nvSpPr>
        <p:spPr bwMode="auto">
          <a:xfrm>
            <a:off x="6163246" y="1721279"/>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09" name="Line 101">
            <a:extLst>
              <a:ext uri="{FF2B5EF4-FFF2-40B4-BE49-F238E27FC236}">
                <a16:creationId xmlns:a16="http://schemas.microsoft.com/office/drawing/2014/main" id="{9FED1AF5-CC95-AEB9-E93B-15B35E5D2BDE}"/>
              </a:ext>
            </a:extLst>
          </p:cNvPr>
          <p:cNvSpPr>
            <a:spLocks noChangeShapeType="1"/>
          </p:cNvSpPr>
          <p:nvPr/>
        </p:nvSpPr>
        <p:spPr bwMode="auto">
          <a:xfrm>
            <a:off x="7079920" y="1723554"/>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10" name="Line 101">
            <a:extLst>
              <a:ext uri="{FF2B5EF4-FFF2-40B4-BE49-F238E27FC236}">
                <a16:creationId xmlns:a16="http://schemas.microsoft.com/office/drawing/2014/main" id="{2CDB842A-E064-8988-55E8-192D12A9D222}"/>
              </a:ext>
            </a:extLst>
          </p:cNvPr>
          <p:cNvSpPr>
            <a:spLocks noChangeShapeType="1"/>
          </p:cNvSpPr>
          <p:nvPr/>
        </p:nvSpPr>
        <p:spPr bwMode="auto">
          <a:xfrm>
            <a:off x="8023891" y="1719004"/>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11" name="Line 101">
            <a:extLst>
              <a:ext uri="{FF2B5EF4-FFF2-40B4-BE49-F238E27FC236}">
                <a16:creationId xmlns:a16="http://schemas.microsoft.com/office/drawing/2014/main" id="{766DA092-DCA2-C44C-A80C-317C331F7A23}"/>
              </a:ext>
            </a:extLst>
          </p:cNvPr>
          <p:cNvSpPr>
            <a:spLocks noChangeShapeType="1"/>
          </p:cNvSpPr>
          <p:nvPr/>
        </p:nvSpPr>
        <p:spPr bwMode="auto">
          <a:xfrm>
            <a:off x="8942840" y="1716730"/>
            <a:ext cx="0" cy="4500000"/>
          </a:xfrm>
          <a:prstGeom prst="line">
            <a:avLst/>
          </a:prstGeom>
          <a:noFill/>
          <a:ln w="63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endParaRPr lang="ja-JP" altLang="en-US">
              <a:latin typeface="Yu Gothic UI" panose="020B0500000000000000" pitchFamily="50" charset="-128"/>
              <a:ea typeface="Yu Gothic UI" panose="020B0500000000000000" pitchFamily="50" charset="-128"/>
            </a:endParaRPr>
          </a:p>
        </p:txBody>
      </p:sp>
      <p:sp>
        <p:nvSpPr>
          <p:cNvPr id="112" name="Rectangle 140">
            <a:extLst>
              <a:ext uri="{FF2B5EF4-FFF2-40B4-BE49-F238E27FC236}">
                <a16:creationId xmlns:a16="http://schemas.microsoft.com/office/drawing/2014/main" id="{2DF14A0D-03C4-D65C-7488-309A71645AF5}"/>
              </a:ext>
            </a:extLst>
          </p:cNvPr>
          <p:cNvSpPr>
            <a:spLocks noChangeArrowheads="1"/>
          </p:cNvSpPr>
          <p:nvPr/>
        </p:nvSpPr>
        <p:spPr bwMode="auto">
          <a:xfrm>
            <a:off x="8599013" y="1749605"/>
            <a:ext cx="105835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en-US" altLang="ja-JP" sz="900" dirty="0">
                <a:latin typeface="Yu Gothic UI" panose="020B0500000000000000" pitchFamily="50" charset="-128"/>
                <a:ea typeface="Yu Gothic UI" panose="020B0500000000000000" pitchFamily="50" charset="-128"/>
              </a:rPr>
              <a:t>3/23 </a:t>
            </a:r>
            <a:r>
              <a:rPr lang="ja-JP" altLang="en-US" sz="900" dirty="0">
                <a:latin typeface="Yu Gothic UI" panose="020B0500000000000000" pitchFamily="50" charset="-128"/>
                <a:ea typeface="Yu Gothic UI" panose="020B0500000000000000" pitchFamily="50" charset="-128"/>
              </a:rPr>
              <a:t>本番切替</a:t>
            </a:r>
          </a:p>
        </p:txBody>
      </p:sp>
      <p:sp>
        <p:nvSpPr>
          <p:cNvPr id="113" name="二等辺三角形 112">
            <a:extLst>
              <a:ext uri="{FF2B5EF4-FFF2-40B4-BE49-F238E27FC236}">
                <a16:creationId xmlns:a16="http://schemas.microsoft.com/office/drawing/2014/main" id="{3F21FF06-65B0-BB72-CF44-D0B8A25A02E2}"/>
              </a:ext>
            </a:extLst>
          </p:cNvPr>
          <p:cNvSpPr/>
          <p:nvPr/>
        </p:nvSpPr>
        <p:spPr>
          <a:xfrm flipV="1">
            <a:off x="8055298" y="2388605"/>
            <a:ext cx="150082" cy="12938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114" name="Rectangle 140">
            <a:extLst>
              <a:ext uri="{FF2B5EF4-FFF2-40B4-BE49-F238E27FC236}">
                <a16:creationId xmlns:a16="http://schemas.microsoft.com/office/drawing/2014/main" id="{931C4A77-8EB5-173B-524C-A079B8FD5A18}"/>
              </a:ext>
            </a:extLst>
          </p:cNvPr>
          <p:cNvSpPr>
            <a:spLocks noChangeArrowheads="1"/>
          </p:cNvSpPr>
          <p:nvPr/>
        </p:nvSpPr>
        <p:spPr bwMode="auto">
          <a:xfrm>
            <a:off x="8128796" y="2519173"/>
            <a:ext cx="105835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en-US" altLang="ja-JP" sz="900" dirty="0">
                <a:latin typeface="Yu Gothic UI" panose="020B0500000000000000" pitchFamily="50" charset="-128"/>
                <a:ea typeface="Yu Gothic UI" panose="020B0500000000000000" pitchFamily="50" charset="-128"/>
              </a:rPr>
              <a:t>3/3 Web</a:t>
            </a:r>
            <a:r>
              <a:rPr lang="ja-JP" altLang="en-US" sz="900" dirty="0">
                <a:latin typeface="Yu Gothic UI" panose="020B0500000000000000" pitchFamily="50" charset="-128"/>
                <a:ea typeface="Yu Gothic UI" panose="020B0500000000000000" pitchFamily="50" charset="-128"/>
              </a:rPr>
              <a:t>アプリ納品</a:t>
            </a:r>
          </a:p>
        </p:txBody>
      </p:sp>
      <p:sp>
        <p:nvSpPr>
          <p:cNvPr id="66" name="Rectangle 130">
            <a:extLst>
              <a:ext uri="{FF2B5EF4-FFF2-40B4-BE49-F238E27FC236}">
                <a16:creationId xmlns:a16="http://schemas.microsoft.com/office/drawing/2014/main" id="{3F204D3A-B758-B747-A7A0-C84AF42AE8E3}"/>
              </a:ext>
            </a:extLst>
          </p:cNvPr>
          <p:cNvSpPr>
            <a:spLocks noChangeArrowheads="1"/>
          </p:cNvSpPr>
          <p:nvPr/>
        </p:nvSpPr>
        <p:spPr bwMode="auto">
          <a:xfrm>
            <a:off x="5733132" y="4149080"/>
            <a:ext cx="2281127" cy="366942"/>
          </a:xfrm>
          <a:prstGeom prst="rect">
            <a:avLst/>
          </a:prstGeom>
          <a:solidFill>
            <a:schemeClr val="bg1"/>
          </a:solidFill>
          <a:ln w="6350">
            <a:solidFill>
              <a:schemeClr val="tx1"/>
            </a:solidFill>
            <a:miter lim="800000"/>
            <a:headEnd/>
            <a:tailEnd/>
          </a:ln>
          <a:effectLst/>
        </p:spPr>
        <p:txBody>
          <a:bodyPr wrap="none" lIns="18000" rIns="18000" anchor="ctr"/>
          <a:lstStyle/>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システムテスト</a:t>
            </a:r>
            <a:endParaRPr kumimoji="0" lang="en-US" altLang="ja-JP" sz="900" dirty="0">
              <a:latin typeface="Yu Gothic UI" panose="020B0500000000000000" pitchFamily="50" charset="-128"/>
              <a:ea typeface="Yu Gothic UI" panose="020B0500000000000000" pitchFamily="50" charset="-128"/>
            </a:endParaRPr>
          </a:p>
          <a:p>
            <a:pPr algn="ctr">
              <a:spcBef>
                <a:spcPct val="20000"/>
              </a:spcBef>
              <a:buClrTx/>
              <a:buSzTx/>
              <a:buFontTx/>
              <a:buNone/>
            </a:pPr>
            <a:r>
              <a:rPr kumimoji="0" lang="en-US" altLang="ja-JP" sz="900" dirty="0">
                <a:latin typeface="Yu Gothic UI" panose="020B0500000000000000" pitchFamily="50" charset="-128"/>
                <a:ea typeface="Yu Gothic UI" panose="020B0500000000000000" pitchFamily="50" charset="-128"/>
              </a:rPr>
              <a:t>Web</a:t>
            </a:r>
            <a:r>
              <a:rPr kumimoji="0" lang="ja-JP" altLang="en-US" sz="900" dirty="0">
                <a:latin typeface="Yu Gothic UI" panose="020B0500000000000000" pitchFamily="50" charset="-128"/>
                <a:ea typeface="Yu Gothic UI" panose="020B0500000000000000" pitchFamily="50" charset="-128"/>
              </a:rPr>
              <a:t>アプリ</a:t>
            </a:r>
            <a:endParaRPr kumimoji="0" lang="en-US" altLang="ja-JP" sz="900" dirty="0">
              <a:latin typeface="Yu Gothic UI" panose="020B0500000000000000" pitchFamily="50" charset="-128"/>
              <a:ea typeface="Yu Gothic UI" panose="020B0500000000000000" pitchFamily="50" charset="-128"/>
            </a:endParaRPr>
          </a:p>
        </p:txBody>
      </p:sp>
      <p:sp>
        <p:nvSpPr>
          <p:cNvPr id="56" name="Rectangle 130"/>
          <p:cNvSpPr>
            <a:spLocks noChangeArrowheads="1"/>
          </p:cNvSpPr>
          <p:nvPr/>
        </p:nvSpPr>
        <p:spPr bwMode="auto">
          <a:xfrm>
            <a:off x="2075173" y="2035766"/>
            <a:ext cx="2197248" cy="238470"/>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lgn="ctr">
              <a:spcBef>
                <a:spcPct val="20000"/>
              </a:spcBef>
              <a:buClrTx/>
              <a:buSzTx/>
              <a:buFontTx/>
              <a:buNone/>
            </a:pPr>
            <a:r>
              <a:rPr kumimoji="0" lang="ja-JP" altLang="en-US" sz="900" dirty="0">
                <a:latin typeface="Yu Gothic UI" panose="020B0500000000000000" pitchFamily="50" charset="-128"/>
                <a:ea typeface="Yu Gothic UI" panose="020B0500000000000000" pitchFamily="50" charset="-128"/>
              </a:rPr>
              <a:t>環境構築（本番兼テスト環境）</a:t>
            </a:r>
            <a:endParaRPr kumimoji="0" lang="en-US" altLang="ja-JP" sz="900" dirty="0">
              <a:latin typeface="Yu Gothic UI" panose="020B0500000000000000" pitchFamily="50" charset="-128"/>
              <a:ea typeface="Yu Gothic UI" panose="020B0500000000000000" pitchFamily="50" charset="-128"/>
            </a:endParaRPr>
          </a:p>
        </p:txBody>
      </p:sp>
      <p:sp>
        <p:nvSpPr>
          <p:cNvPr id="101" name="Rectangle 130">
            <a:extLst>
              <a:ext uri="{FF2B5EF4-FFF2-40B4-BE49-F238E27FC236}">
                <a16:creationId xmlns:a16="http://schemas.microsoft.com/office/drawing/2014/main" id="{E0908573-566B-1347-6350-9D10895071BB}"/>
              </a:ext>
            </a:extLst>
          </p:cNvPr>
          <p:cNvSpPr>
            <a:spLocks noChangeArrowheads="1"/>
          </p:cNvSpPr>
          <p:nvPr/>
        </p:nvSpPr>
        <p:spPr bwMode="auto">
          <a:xfrm>
            <a:off x="7856192" y="4365656"/>
            <a:ext cx="158067" cy="298349"/>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spcBef>
                <a:spcPct val="20000"/>
              </a:spcBef>
              <a:buClrTx/>
              <a:buSzTx/>
              <a:buFontTx/>
              <a:buNone/>
            </a:pPr>
            <a:r>
              <a:rPr kumimoji="0" lang="en-US" altLang="ja-JP" sz="800" dirty="0">
                <a:latin typeface="Yu Gothic UI" panose="020B0500000000000000" pitchFamily="50" charset="-128"/>
                <a:ea typeface="Yu Gothic UI" panose="020B0500000000000000" pitchFamily="50" charset="-128"/>
              </a:rPr>
              <a:t>Web</a:t>
            </a:r>
            <a:r>
              <a:rPr kumimoji="0" lang="ja-JP" altLang="en-US" sz="800" dirty="0">
                <a:latin typeface="Yu Gothic UI" panose="020B0500000000000000" pitchFamily="50" charset="-128"/>
                <a:ea typeface="Yu Gothic UI" panose="020B0500000000000000" pitchFamily="50" charset="-128"/>
              </a:rPr>
              <a:t>アプリ出荷準備</a:t>
            </a:r>
            <a:endParaRPr kumimoji="0" lang="en-US" altLang="ja-JP" sz="800" dirty="0">
              <a:latin typeface="Yu Gothic UI" panose="020B0500000000000000" pitchFamily="50" charset="-128"/>
              <a:ea typeface="Yu Gothic UI" panose="020B0500000000000000" pitchFamily="50" charset="-128"/>
            </a:endParaRPr>
          </a:p>
        </p:txBody>
      </p:sp>
      <p:sp>
        <p:nvSpPr>
          <p:cNvPr id="115" name="直角三角形 114">
            <a:extLst>
              <a:ext uri="{FF2B5EF4-FFF2-40B4-BE49-F238E27FC236}">
                <a16:creationId xmlns:a16="http://schemas.microsoft.com/office/drawing/2014/main" id="{6F40D4AC-0132-EFF9-50E6-49D4A77C9A3F}"/>
              </a:ext>
            </a:extLst>
          </p:cNvPr>
          <p:cNvSpPr/>
          <p:nvPr/>
        </p:nvSpPr>
        <p:spPr>
          <a:xfrm>
            <a:off x="7425182" y="3454035"/>
            <a:ext cx="108883" cy="230740"/>
          </a:xfrm>
          <a:prstGeom prst="rtTriangle">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直角三角形 115">
            <a:extLst>
              <a:ext uri="{FF2B5EF4-FFF2-40B4-BE49-F238E27FC236}">
                <a16:creationId xmlns:a16="http://schemas.microsoft.com/office/drawing/2014/main" id="{F2736676-B75B-8928-AC3A-484CAF48BCCE}"/>
              </a:ext>
            </a:extLst>
          </p:cNvPr>
          <p:cNvSpPr/>
          <p:nvPr/>
        </p:nvSpPr>
        <p:spPr>
          <a:xfrm>
            <a:off x="8050072" y="4649782"/>
            <a:ext cx="108092" cy="230740"/>
          </a:xfrm>
          <a:prstGeom prst="rtTriangle">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Rectangle 149">
            <a:extLst>
              <a:ext uri="{FF2B5EF4-FFF2-40B4-BE49-F238E27FC236}">
                <a16:creationId xmlns:a16="http://schemas.microsoft.com/office/drawing/2014/main" id="{8BC1F585-42A6-B02E-2AED-503419B3E2D5}"/>
              </a:ext>
            </a:extLst>
          </p:cNvPr>
          <p:cNvSpPr>
            <a:spLocks noChangeArrowheads="1"/>
          </p:cNvSpPr>
          <p:nvPr/>
        </p:nvSpPr>
        <p:spPr bwMode="auto">
          <a:xfrm>
            <a:off x="3371171" y="5445224"/>
            <a:ext cx="873196" cy="295356"/>
          </a:xfrm>
          <a:prstGeom prst="rect">
            <a:avLst/>
          </a:prstGeom>
          <a:solidFill>
            <a:srgbClr val="FFFFFF"/>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rIns="18000" anchor="ctr"/>
          <a:lstStyle/>
          <a:p>
            <a:pPr>
              <a:buClrTx/>
              <a:buSzTx/>
              <a:buFontTx/>
              <a:buNone/>
            </a:pPr>
            <a:r>
              <a:rPr kumimoji="0" lang="ja-JP" altLang="en-US" sz="800" dirty="0">
                <a:latin typeface="Yu Gothic UI" panose="020B0500000000000000" pitchFamily="50" charset="-128"/>
                <a:ea typeface="Yu Gothic UI" panose="020B0500000000000000" pitchFamily="50" charset="-128"/>
              </a:rPr>
              <a:t>サムネイル作成用</a:t>
            </a:r>
            <a:endParaRPr kumimoji="0" lang="en-US" altLang="ja-JP" sz="800" dirty="0">
              <a:latin typeface="Yu Gothic UI" panose="020B0500000000000000" pitchFamily="50" charset="-128"/>
              <a:ea typeface="Yu Gothic UI" panose="020B0500000000000000" pitchFamily="50" charset="-128"/>
            </a:endParaRPr>
          </a:p>
          <a:p>
            <a:pPr>
              <a:buClrTx/>
              <a:buSzTx/>
              <a:buFontTx/>
              <a:buNone/>
            </a:pPr>
            <a:r>
              <a:rPr kumimoji="0" lang="ja-JP" altLang="en-US" sz="800" dirty="0">
                <a:latin typeface="Yu Gothic UI" panose="020B0500000000000000" pitchFamily="50" charset="-128"/>
                <a:ea typeface="Yu Gothic UI" panose="020B0500000000000000" pitchFamily="50" charset="-128"/>
              </a:rPr>
              <a:t>バッチプログラム準備</a:t>
            </a:r>
            <a:endParaRPr kumimoji="0" lang="ja-JP" altLang="ja-JP" sz="800" dirty="0">
              <a:latin typeface="Yu Gothic UI" panose="020B0500000000000000" pitchFamily="50" charset="-128"/>
              <a:ea typeface="Yu Gothic UI" panose="020B0500000000000000" pitchFamily="50" charset="-128"/>
            </a:endParaRPr>
          </a:p>
        </p:txBody>
      </p:sp>
      <p:sp>
        <p:nvSpPr>
          <p:cNvPr id="118" name="二等辺三角形 117">
            <a:extLst>
              <a:ext uri="{FF2B5EF4-FFF2-40B4-BE49-F238E27FC236}">
                <a16:creationId xmlns:a16="http://schemas.microsoft.com/office/drawing/2014/main" id="{16BB6B6A-6BA4-4B3A-A056-0E84996F08E9}"/>
              </a:ext>
            </a:extLst>
          </p:cNvPr>
          <p:cNvSpPr/>
          <p:nvPr/>
        </p:nvSpPr>
        <p:spPr>
          <a:xfrm flipV="1">
            <a:off x="8747907" y="2025853"/>
            <a:ext cx="150082" cy="12938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Yu Gothic UI" panose="020B0500000000000000" pitchFamily="50" charset="-128"/>
              <a:ea typeface="Yu Gothic UI" panose="020B0500000000000000" pitchFamily="50" charset="-128"/>
            </a:endParaRPr>
          </a:p>
        </p:txBody>
      </p:sp>
      <p:sp>
        <p:nvSpPr>
          <p:cNvPr id="119" name="Rectangle 140">
            <a:extLst>
              <a:ext uri="{FF2B5EF4-FFF2-40B4-BE49-F238E27FC236}">
                <a16:creationId xmlns:a16="http://schemas.microsoft.com/office/drawing/2014/main" id="{79BD4D4D-66C5-854F-6764-9F3A5B7BF350}"/>
              </a:ext>
            </a:extLst>
          </p:cNvPr>
          <p:cNvSpPr>
            <a:spLocks noChangeArrowheads="1"/>
          </p:cNvSpPr>
          <p:nvPr/>
        </p:nvSpPr>
        <p:spPr bwMode="auto">
          <a:xfrm>
            <a:off x="8513718" y="2118782"/>
            <a:ext cx="1368537"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4000" rIns="54000">
            <a:spAutoFit/>
          </a:bodyPr>
          <a:lstStyle>
            <a:lvl1pPr marL="101600" indent="-101600" algn="l">
              <a:defRPr kumimoji="1" sz="2400">
                <a:solidFill>
                  <a:schemeClr val="tx1"/>
                </a:solidFill>
                <a:latin typeface="Times New Roman" pitchFamily="18" charset="0"/>
                <a:ea typeface="ＭＳ Ｐゴシック" charset="-128"/>
              </a:defRPr>
            </a:lvl1pPr>
            <a:lvl2pPr algn="l">
              <a:defRPr kumimoji="1" sz="2400">
                <a:solidFill>
                  <a:schemeClr val="tx1"/>
                </a:solidFill>
                <a:latin typeface="Times New Roman" pitchFamily="18" charset="0"/>
                <a:ea typeface="ＭＳ Ｐゴシック" charset="-128"/>
              </a:defRPr>
            </a:lvl2pPr>
            <a:lvl3pPr algn="l">
              <a:defRPr kumimoji="1" sz="2400">
                <a:solidFill>
                  <a:schemeClr val="tx1"/>
                </a:solidFill>
                <a:latin typeface="Times New Roman" pitchFamily="18" charset="0"/>
                <a:ea typeface="ＭＳ Ｐゴシック" charset="-128"/>
              </a:defRPr>
            </a:lvl3pPr>
            <a:lvl4pPr algn="l">
              <a:defRPr kumimoji="1" sz="2400">
                <a:solidFill>
                  <a:schemeClr val="tx1"/>
                </a:solidFill>
                <a:latin typeface="Times New Roman" pitchFamily="18" charset="0"/>
                <a:ea typeface="ＭＳ Ｐゴシック" charset="-128"/>
              </a:defRPr>
            </a:lvl4pPr>
            <a:lvl5pPr algn="l">
              <a:defRPr kumimoji="1" sz="2400">
                <a:solidFill>
                  <a:schemeClr val="tx1"/>
                </a:solidFill>
                <a:latin typeface="Times New Roman" pitchFamily="18" charset="0"/>
                <a:ea typeface="ＭＳ Ｐゴシック" charset="-128"/>
              </a:defRPr>
            </a:lvl5pPr>
            <a:lvl6pPr fontAlgn="base">
              <a:spcBef>
                <a:spcPct val="0"/>
              </a:spcBef>
              <a:spcAft>
                <a:spcPct val="0"/>
              </a:spcAft>
              <a:defRPr kumimoji="1" sz="2400">
                <a:solidFill>
                  <a:schemeClr val="tx1"/>
                </a:solidFill>
                <a:latin typeface="Times New Roman" pitchFamily="18" charset="0"/>
                <a:ea typeface="ＭＳ Ｐゴシック" charset="-128"/>
              </a:defRPr>
            </a:lvl6pPr>
            <a:lvl7pPr fontAlgn="base">
              <a:spcBef>
                <a:spcPct val="0"/>
              </a:spcBef>
              <a:spcAft>
                <a:spcPct val="0"/>
              </a:spcAft>
              <a:defRPr kumimoji="1" sz="2400">
                <a:solidFill>
                  <a:schemeClr val="tx1"/>
                </a:solidFill>
                <a:latin typeface="Times New Roman" pitchFamily="18" charset="0"/>
                <a:ea typeface="ＭＳ Ｐゴシック" charset="-128"/>
              </a:defRPr>
            </a:lvl7pPr>
            <a:lvl8pPr fontAlgn="base">
              <a:spcBef>
                <a:spcPct val="0"/>
              </a:spcBef>
              <a:spcAft>
                <a:spcPct val="0"/>
              </a:spcAft>
              <a:defRPr kumimoji="1" sz="2400">
                <a:solidFill>
                  <a:schemeClr val="tx1"/>
                </a:solidFill>
                <a:latin typeface="Times New Roman" pitchFamily="18" charset="0"/>
                <a:ea typeface="ＭＳ Ｐゴシック" charset="-128"/>
              </a:defRPr>
            </a:lvl8pPr>
            <a:lvl9pPr fontAlgn="base">
              <a:spcBef>
                <a:spcPct val="0"/>
              </a:spcBef>
              <a:spcAft>
                <a:spcPct val="0"/>
              </a:spcAft>
              <a:defRPr kumimoji="1" sz="2400">
                <a:solidFill>
                  <a:schemeClr val="tx1"/>
                </a:solidFill>
                <a:latin typeface="Times New Roman" pitchFamily="18" charset="0"/>
                <a:ea typeface="ＭＳ Ｐゴシック" charset="-128"/>
              </a:defRPr>
            </a:lvl9pPr>
          </a:lstStyle>
          <a:p>
            <a:pPr>
              <a:spcBef>
                <a:spcPct val="20000"/>
              </a:spcBef>
              <a:buClrTx/>
              <a:buSzTx/>
              <a:buFontTx/>
              <a:buNone/>
            </a:pPr>
            <a:r>
              <a:rPr lang="en-US" altLang="ja-JP" sz="900" dirty="0">
                <a:latin typeface="Yu Gothic UI" panose="020B0500000000000000" pitchFamily="50" charset="-128"/>
                <a:ea typeface="Yu Gothic UI" panose="020B0500000000000000" pitchFamily="50" charset="-128"/>
              </a:rPr>
              <a:t>3/24 </a:t>
            </a:r>
            <a:r>
              <a:rPr lang="ja-JP" altLang="en-US" sz="900" dirty="0">
                <a:latin typeface="Yu Gothic UI" panose="020B0500000000000000" pitchFamily="50" charset="-128"/>
                <a:ea typeface="Yu Gothic UI" panose="020B0500000000000000" pitchFamily="50" charset="-128"/>
              </a:rPr>
              <a:t>新システム運用開始</a:t>
            </a:r>
          </a:p>
        </p:txBody>
      </p:sp>
      <p:cxnSp>
        <p:nvCxnSpPr>
          <p:cNvPr id="121" name="直線コネクタ 120">
            <a:extLst>
              <a:ext uri="{FF2B5EF4-FFF2-40B4-BE49-F238E27FC236}">
                <a16:creationId xmlns:a16="http://schemas.microsoft.com/office/drawing/2014/main" id="{03FCB464-AEE1-CA61-ECFC-DB6AB1D89A31}"/>
              </a:ext>
            </a:extLst>
          </p:cNvPr>
          <p:cNvCxnSpPr>
            <a:cxnSpLocks/>
          </p:cNvCxnSpPr>
          <p:nvPr/>
        </p:nvCxnSpPr>
        <p:spPr>
          <a:xfrm>
            <a:off x="560512" y="2780928"/>
            <a:ext cx="9005888" cy="0"/>
          </a:xfrm>
          <a:prstGeom prst="line">
            <a:avLst/>
          </a:prstGeom>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1810DB28-B7C0-A85C-6F6B-4D7DE0CCE615}"/>
              </a:ext>
            </a:extLst>
          </p:cNvPr>
          <p:cNvCxnSpPr>
            <a:cxnSpLocks/>
          </p:cNvCxnSpPr>
          <p:nvPr/>
        </p:nvCxnSpPr>
        <p:spPr>
          <a:xfrm>
            <a:off x="560512" y="4077072"/>
            <a:ext cx="9005888" cy="0"/>
          </a:xfrm>
          <a:prstGeom prst="line">
            <a:avLst/>
          </a:prstGeom>
          <a:ln w="158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738E1AFF-5212-E658-15EB-C18B632E9542}"/>
              </a:ext>
            </a:extLst>
          </p:cNvPr>
          <p:cNvCxnSpPr>
            <a:cxnSpLocks/>
          </p:cNvCxnSpPr>
          <p:nvPr/>
        </p:nvCxnSpPr>
        <p:spPr>
          <a:xfrm>
            <a:off x="1503219" y="5392847"/>
            <a:ext cx="8063181" cy="0"/>
          </a:xfrm>
          <a:prstGeom prst="line">
            <a:avLst/>
          </a:prstGeom>
          <a:ln w="158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89646FB0-6F83-B059-C8CE-90E3178F3C8E}"/>
              </a:ext>
            </a:extLst>
          </p:cNvPr>
          <p:cNvCxnSpPr>
            <a:cxnSpLocks/>
          </p:cNvCxnSpPr>
          <p:nvPr/>
        </p:nvCxnSpPr>
        <p:spPr>
          <a:xfrm>
            <a:off x="1503219" y="5805264"/>
            <a:ext cx="8063181" cy="0"/>
          </a:xfrm>
          <a:prstGeom prst="line">
            <a:avLst/>
          </a:prstGeom>
          <a:ln w="158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29A7906B-D36A-03A7-D289-56ABF480B8F0}"/>
              </a:ext>
            </a:extLst>
          </p:cNvPr>
          <p:cNvCxnSpPr>
            <a:cxnSpLocks/>
          </p:cNvCxnSpPr>
          <p:nvPr/>
        </p:nvCxnSpPr>
        <p:spPr>
          <a:xfrm>
            <a:off x="573996" y="1663527"/>
            <a:ext cx="9005888" cy="0"/>
          </a:xfrm>
          <a:prstGeom prst="line">
            <a:avLst/>
          </a:prstGeom>
          <a:ln w="158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4" name="テキスト ボックス 133">
            <a:extLst>
              <a:ext uri="{FF2B5EF4-FFF2-40B4-BE49-F238E27FC236}">
                <a16:creationId xmlns:a16="http://schemas.microsoft.com/office/drawing/2014/main" id="{3253B122-832B-6130-5F10-129127C2AF44}"/>
              </a:ext>
            </a:extLst>
          </p:cNvPr>
          <p:cNvSpPr txBox="1"/>
          <p:nvPr/>
        </p:nvSpPr>
        <p:spPr>
          <a:xfrm>
            <a:off x="602922" y="3202014"/>
            <a:ext cx="1017365" cy="246221"/>
          </a:xfrm>
          <a:prstGeom prst="rect">
            <a:avLst/>
          </a:prstGeom>
          <a:noFill/>
        </p:spPr>
        <p:txBody>
          <a:bodyPr wrap="square" rtlCol="0">
            <a:spAutoFit/>
          </a:bodyPr>
          <a:lstStyle/>
          <a:p>
            <a:r>
              <a:rPr kumimoji="1" lang="en-US" altLang="ja-JP" sz="1000" dirty="0">
                <a:latin typeface="Yu Gothic UI" panose="020B0500000000000000" pitchFamily="50" charset="-128"/>
                <a:ea typeface="Yu Gothic UI" panose="020B0500000000000000" pitchFamily="50" charset="-128"/>
              </a:rPr>
              <a:t>Web</a:t>
            </a:r>
            <a:r>
              <a:rPr lang="ja-JP" altLang="en-US" sz="1000" dirty="0">
                <a:latin typeface="Yu Gothic UI" panose="020B0500000000000000" pitchFamily="50" charset="-128"/>
                <a:ea typeface="Yu Gothic UI" panose="020B0500000000000000" pitchFamily="50" charset="-128"/>
              </a:rPr>
              <a:t>関連以外</a:t>
            </a:r>
            <a:endParaRPr kumimoji="1" lang="ja-JP" altLang="en-US" sz="1000" dirty="0">
              <a:latin typeface="Yu Gothic UI" panose="020B0500000000000000" pitchFamily="50" charset="-128"/>
              <a:ea typeface="Yu Gothic UI" panose="020B0500000000000000" pitchFamily="50" charset="-128"/>
            </a:endParaRPr>
          </a:p>
        </p:txBody>
      </p:sp>
      <p:sp>
        <p:nvSpPr>
          <p:cNvPr id="135" name="テキスト ボックス 134">
            <a:extLst>
              <a:ext uri="{FF2B5EF4-FFF2-40B4-BE49-F238E27FC236}">
                <a16:creationId xmlns:a16="http://schemas.microsoft.com/office/drawing/2014/main" id="{2D597826-373A-AFF2-7EED-E747B15FB659}"/>
              </a:ext>
            </a:extLst>
          </p:cNvPr>
          <p:cNvSpPr txBox="1"/>
          <p:nvPr/>
        </p:nvSpPr>
        <p:spPr>
          <a:xfrm>
            <a:off x="601906" y="4487933"/>
            <a:ext cx="995080" cy="246221"/>
          </a:xfrm>
          <a:prstGeom prst="rect">
            <a:avLst/>
          </a:prstGeom>
          <a:noFill/>
        </p:spPr>
        <p:txBody>
          <a:bodyPr wrap="square" rtlCol="0">
            <a:spAutoFit/>
          </a:bodyPr>
          <a:lstStyle/>
          <a:p>
            <a:r>
              <a:rPr kumimoji="1" lang="en-US" altLang="ja-JP" sz="1000" dirty="0">
                <a:latin typeface="Yu Gothic UI" panose="020B0500000000000000" pitchFamily="50" charset="-128"/>
                <a:ea typeface="Yu Gothic UI" panose="020B0500000000000000" pitchFamily="50" charset="-128"/>
              </a:rPr>
              <a:t>Web</a:t>
            </a:r>
            <a:r>
              <a:rPr lang="ja-JP" altLang="en-US" sz="1000" dirty="0">
                <a:latin typeface="Yu Gothic UI" panose="020B0500000000000000" pitchFamily="50" charset="-128"/>
                <a:ea typeface="Yu Gothic UI" panose="020B0500000000000000" pitchFamily="50" charset="-128"/>
              </a:rPr>
              <a:t>関連</a:t>
            </a:r>
            <a:endParaRPr kumimoji="1" lang="ja-JP" altLang="en-US" sz="1000" dirty="0">
              <a:latin typeface="Yu Gothic UI" panose="020B0500000000000000" pitchFamily="50" charset="-128"/>
              <a:ea typeface="Yu Gothic UI" panose="020B0500000000000000" pitchFamily="50" charset="-128"/>
            </a:endParaRPr>
          </a:p>
        </p:txBody>
      </p:sp>
      <p:sp>
        <p:nvSpPr>
          <p:cNvPr id="136" name="テキスト ボックス 135">
            <a:extLst>
              <a:ext uri="{FF2B5EF4-FFF2-40B4-BE49-F238E27FC236}">
                <a16:creationId xmlns:a16="http://schemas.microsoft.com/office/drawing/2014/main" id="{A037ECA7-E398-DCCF-4D2B-ACEC1E34F503}"/>
              </a:ext>
            </a:extLst>
          </p:cNvPr>
          <p:cNvSpPr txBox="1"/>
          <p:nvPr/>
        </p:nvSpPr>
        <p:spPr>
          <a:xfrm>
            <a:off x="1608542" y="5504272"/>
            <a:ext cx="995080" cy="246221"/>
          </a:xfrm>
          <a:prstGeom prst="rect">
            <a:avLst/>
          </a:prstGeom>
          <a:noFill/>
        </p:spPr>
        <p:txBody>
          <a:bodyPr wrap="square" rtlCol="0">
            <a:spAutoFit/>
          </a:bodyPr>
          <a:lstStyle/>
          <a:p>
            <a:r>
              <a:rPr kumimoji="1" lang="ja-JP" altLang="en-US" sz="1000" dirty="0">
                <a:latin typeface="Yu Gothic UI" panose="020B0500000000000000" pitchFamily="50" charset="-128"/>
                <a:ea typeface="Yu Gothic UI" panose="020B0500000000000000" pitchFamily="50" charset="-128"/>
              </a:rPr>
              <a:t>データ移行</a:t>
            </a:r>
          </a:p>
        </p:txBody>
      </p:sp>
      <p:sp>
        <p:nvSpPr>
          <p:cNvPr id="4" name="正方形/長方形 3">
            <a:extLst>
              <a:ext uri="{FF2B5EF4-FFF2-40B4-BE49-F238E27FC236}">
                <a16:creationId xmlns:a16="http://schemas.microsoft.com/office/drawing/2014/main" id="{A37D0042-1A7A-2D57-9FBD-5810941B396B}"/>
              </a:ext>
            </a:extLst>
          </p:cNvPr>
          <p:cNvSpPr/>
          <p:nvPr/>
        </p:nvSpPr>
        <p:spPr>
          <a:xfrm>
            <a:off x="2426421" y="3398141"/>
            <a:ext cx="2394533" cy="1159029"/>
          </a:xfrm>
          <a:prstGeom prst="rect">
            <a:avLst/>
          </a:prstGeom>
          <a:solidFill>
            <a:srgbClr val="3399FF"/>
          </a:solidFill>
          <a:ln w="3175"/>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bg1"/>
                </a:solidFill>
                <a:latin typeface="游ゴシック" panose="020B0400000000000000" pitchFamily="50" charset="-128"/>
                <a:ea typeface="游ゴシック" panose="020B0400000000000000" pitchFamily="50" charset="-128"/>
              </a:rPr>
              <a:t>納入タイミングは</a:t>
            </a:r>
            <a:endParaRPr kumimoji="1" lang="en-US" altLang="ja-JP" b="1" dirty="0">
              <a:solidFill>
                <a:schemeClr val="bg1"/>
              </a:solidFill>
              <a:latin typeface="游ゴシック" panose="020B0400000000000000" pitchFamily="50" charset="-128"/>
              <a:ea typeface="游ゴシック" panose="020B0400000000000000" pitchFamily="50" charset="-128"/>
            </a:endParaRPr>
          </a:p>
          <a:p>
            <a:pPr algn="ctr"/>
            <a:r>
              <a:rPr kumimoji="1" lang="ja-JP" altLang="en-US" b="1" dirty="0">
                <a:solidFill>
                  <a:schemeClr val="bg1"/>
                </a:solidFill>
                <a:latin typeface="游ゴシック" panose="020B0400000000000000" pitchFamily="50" charset="-128"/>
                <a:ea typeface="游ゴシック" panose="020B0400000000000000" pitchFamily="50" charset="-128"/>
              </a:rPr>
              <a:t>情報システム部門と</a:t>
            </a:r>
            <a:endParaRPr kumimoji="1" lang="en-US" altLang="ja-JP" b="1" dirty="0">
              <a:solidFill>
                <a:schemeClr val="bg1"/>
              </a:solidFill>
              <a:latin typeface="游ゴシック" panose="020B0400000000000000" pitchFamily="50" charset="-128"/>
              <a:ea typeface="游ゴシック" panose="020B0400000000000000" pitchFamily="50" charset="-128"/>
            </a:endParaRPr>
          </a:p>
          <a:p>
            <a:pPr algn="ctr"/>
            <a:r>
              <a:rPr lang="ja-JP" altLang="en-US" b="1" dirty="0">
                <a:solidFill>
                  <a:schemeClr val="bg1"/>
                </a:solidFill>
                <a:latin typeface="游ゴシック" panose="020B0400000000000000" pitchFamily="50" charset="-128"/>
                <a:ea typeface="游ゴシック" panose="020B0400000000000000" pitchFamily="50" charset="-128"/>
              </a:rPr>
              <a:t>調整の上決定</a:t>
            </a:r>
            <a:endParaRPr kumimoji="1" lang="ja-JP" altLang="en-US" b="1" dirty="0">
              <a:solidFill>
                <a:schemeClr val="bg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76066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テスト／移行計画書</a:t>
            </a:r>
            <a:br>
              <a:rPr lang="en-US" altLang="ja-JP" dirty="0"/>
            </a:br>
            <a:r>
              <a:rPr lang="ja-JP" altLang="en-US" dirty="0"/>
              <a:t>　体制</a:t>
            </a:r>
            <a:endParaRPr kumimoji="1" lang="ja-JP" altLang="en-US" dirty="0"/>
          </a:p>
        </p:txBody>
      </p:sp>
      <p:sp>
        <p:nvSpPr>
          <p:cNvPr id="3" name="コンテンツ プレースホルダー 2"/>
          <p:cNvSpPr>
            <a:spLocks noGrp="1"/>
          </p:cNvSpPr>
          <p:nvPr>
            <p:ph idx="1"/>
          </p:nvPr>
        </p:nvSpPr>
        <p:spPr>
          <a:xfrm>
            <a:off x="495300" y="908721"/>
            <a:ext cx="8915400" cy="5257130"/>
          </a:xfrm>
        </p:spPr>
        <p:txBody>
          <a:bodyPr/>
          <a:lstStyle/>
          <a:p>
            <a:pPr>
              <a:spcBef>
                <a:spcPts val="600"/>
              </a:spcBef>
            </a:pPr>
            <a:r>
              <a:rPr lang="ja-JP" altLang="en-US" dirty="0"/>
              <a:t>移行</a:t>
            </a:r>
          </a:p>
          <a:p>
            <a:pPr lvl="1">
              <a:spcBef>
                <a:spcPts val="600"/>
              </a:spcBef>
            </a:pPr>
            <a:r>
              <a:rPr lang="ja-JP" altLang="en-US" dirty="0"/>
              <a:t>システム切替、データ移行は、弊社主体で行ないます。</a:t>
            </a:r>
            <a:endParaRPr lang="en-US" altLang="ja-JP" dirty="0"/>
          </a:p>
          <a:p>
            <a:pPr lvl="1">
              <a:spcBef>
                <a:spcPts val="600"/>
              </a:spcBef>
            </a:pPr>
            <a:r>
              <a:rPr lang="ja-JP" altLang="en-US" dirty="0"/>
              <a:t>但し、システム切替におけるインフラ側作業（ネットワーク設定等）については、</a:t>
            </a:r>
            <a:endParaRPr lang="en-US" altLang="ja-JP" dirty="0"/>
          </a:p>
          <a:p>
            <a:pPr marL="457200" lvl="1" indent="0">
              <a:spcBef>
                <a:spcPts val="600"/>
              </a:spcBef>
              <a:buNone/>
            </a:pPr>
            <a:r>
              <a:rPr lang="ja-JP" altLang="en-US" dirty="0"/>
              <a:t>　</a:t>
            </a:r>
            <a:r>
              <a:rPr lang="en-US" altLang="ja-JP" dirty="0"/>
              <a:t>JTEKT</a:t>
            </a:r>
            <a:r>
              <a:rPr lang="ja-JP" altLang="en-US" dirty="0"/>
              <a:t>様で設定をお願いします。</a:t>
            </a:r>
          </a:p>
          <a:p>
            <a:pPr>
              <a:spcBef>
                <a:spcPts val="600"/>
              </a:spcBef>
            </a:pPr>
            <a:r>
              <a:rPr lang="ja-JP" altLang="en-US" dirty="0"/>
              <a:t>システムテスト</a:t>
            </a:r>
          </a:p>
          <a:p>
            <a:pPr lvl="1">
              <a:spcBef>
                <a:spcPts val="600"/>
              </a:spcBef>
            </a:pPr>
            <a:r>
              <a:rPr lang="ja-JP" altLang="en-US" dirty="0"/>
              <a:t>テスト管理は、弊社にて行います。</a:t>
            </a:r>
          </a:p>
          <a:p>
            <a:pPr lvl="1">
              <a:spcBef>
                <a:spcPts val="600"/>
              </a:spcBef>
            </a:pPr>
            <a:r>
              <a:rPr lang="ja-JP" altLang="en-US" dirty="0"/>
              <a:t>テストシナリオは、弊社にて作成します。</a:t>
            </a:r>
          </a:p>
          <a:p>
            <a:pPr lvl="1">
              <a:spcBef>
                <a:spcPts val="600"/>
              </a:spcBef>
            </a:pPr>
            <a:r>
              <a:rPr lang="ja-JP" altLang="en-US" dirty="0"/>
              <a:t>外部システム（</a:t>
            </a:r>
            <a:r>
              <a:rPr lang="en-US" altLang="ja-JP" dirty="0"/>
              <a:t>CAD</a:t>
            </a:r>
            <a:r>
              <a:rPr lang="ja-JP" altLang="en-US" dirty="0"/>
              <a:t>システム、生産管理システムなど）側については、</a:t>
            </a:r>
            <a:endParaRPr lang="en-US" altLang="ja-JP" dirty="0"/>
          </a:p>
          <a:p>
            <a:pPr marL="457200" lvl="1" indent="0">
              <a:spcBef>
                <a:spcPts val="600"/>
              </a:spcBef>
              <a:buNone/>
            </a:pPr>
            <a:r>
              <a:rPr lang="ja-JP" altLang="en-US" dirty="0"/>
              <a:t>　</a:t>
            </a:r>
            <a:r>
              <a:rPr lang="en-US" altLang="ja-JP" dirty="0"/>
              <a:t>JTEKT</a:t>
            </a:r>
            <a:r>
              <a:rPr lang="ja-JP" altLang="en-US" dirty="0"/>
              <a:t>様で設定をお願いします。</a:t>
            </a:r>
          </a:p>
          <a:p>
            <a:pPr>
              <a:spcBef>
                <a:spcPts val="600"/>
              </a:spcBef>
            </a:pPr>
            <a:r>
              <a:rPr lang="ja-JP" altLang="en-US" dirty="0"/>
              <a:t>総合テスト</a:t>
            </a:r>
          </a:p>
          <a:p>
            <a:pPr lvl="1">
              <a:spcBef>
                <a:spcPts val="600"/>
              </a:spcBef>
            </a:pPr>
            <a:r>
              <a:rPr lang="ja-JP" altLang="en-US" dirty="0"/>
              <a:t>テスト管理は、</a:t>
            </a:r>
            <a:r>
              <a:rPr lang="en-US" altLang="ja-JP" dirty="0"/>
              <a:t> JTEKT</a:t>
            </a:r>
            <a:r>
              <a:rPr lang="ja-JP" altLang="en-US" dirty="0"/>
              <a:t>様にてお願いします。</a:t>
            </a:r>
          </a:p>
          <a:p>
            <a:pPr lvl="1">
              <a:spcBef>
                <a:spcPts val="600"/>
              </a:spcBef>
            </a:pPr>
            <a:r>
              <a:rPr lang="ja-JP" altLang="en-US" dirty="0"/>
              <a:t>テストシナリオは、必要に応じて</a:t>
            </a:r>
            <a:r>
              <a:rPr lang="en-US" altLang="ja-JP" dirty="0"/>
              <a:t>JTEKT</a:t>
            </a:r>
            <a:r>
              <a:rPr lang="ja-JP" altLang="en-US" dirty="0"/>
              <a:t>様にて作成をお願いします。</a:t>
            </a:r>
          </a:p>
          <a:p>
            <a:pPr lvl="1">
              <a:spcBef>
                <a:spcPts val="600"/>
              </a:spcBef>
            </a:pPr>
            <a:r>
              <a:rPr lang="en-US" altLang="ja-JP" dirty="0"/>
              <a:t>DRASAP</a:t>
            </a:r>
            <a:r>
              <a:rPr lang="ja-JP" altLang="en-US" dirty="0"/>
              <a:t>側のシステム的サポートは、弊社にて行ないます。</a:t>
            </a:r>
          </a:p>
        </p:txBody>
      </p:sp>
    </p:spTree>
    <p:extLst>
      <p:ext uri="{BB962C8B-B14F-4D97-AF65-F5344CB8AC3E}">
        <p14:creationId xmlns:p14="http://schemas.microsoft.com/office/powerpoint/2010/main" val="362173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8">
            <a:extLst>
              <a:ext uri="{FF2B5EF4-FFF2-40B4-BE49-F238E27FC236}">
                <a16:creationId xmlns:a16="http://schemas.microsoft.com/office/drawing/2014/main" id="{F93647FD-6B50-4635-0756-BBB293EF044D}"/>
              </a:ext>
            </a:extLst>
          </p:cNvPr>
          <p:cNvSpPr txBox="1">
            <a:spLocks/>
          </p:cNvSpPr>
          <p:nvPr/>
        </p:nvSpPr>
        <p:spPr bwMode="gray">
          <a:xfrm>
            <a:off x="495300" y="1020763"/>
            <a:ext cx="89154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1600">
                <a:solidFill>
                  <a:schemeClr val="tx1"/>
                </a:solidFill>
                <a:latin typeface="+mn-lt"/>
                <a:ea typeface="+mn-ea"/>
              </a:defRPr>
            </a:lvl2pPr>
            <a:lvl3pPr marL="1143000" indent="-228600" algn="l" rtl="0" eaLnBrk="1" fontAlgn="base" hangingPunct="1">
              <a:spcBef>
                <a:spcPct val="20000"/>
              </a:spcBef>
              <a:spcAft>
                <a:spcPct val="0"/>
              </a:spcAft>
              <a:buChar char="•"/>
              <a:defRPr kumimoji="1" sz="1600">
                <a:solidFill>
                  <a:schemeClr val="tx1"/>
                </a:solidFill>
                <a:latin typeface="+mn-lt"/>
                <a:ea typeface="+mn-ea"/>
              </a:defRPr>
            </a:lvl3pPr>
            <a:lvl4pPr marL="1600200" indent="-228600" algn="l" rtl="0" eaLnBrk="1" fontAlgn="base" hangingPunct="1">
              <a:spcBef>
                <a:spcPct val="20000"/>
              </a:spcBef>
              <a:spcAft>
                <a:spcPct val="0"/>
              </a:spcAft>
              <a:buChar char="–"/>
              <a:defRPr kumimoji="1" sz="1400">
                <a:solidFill>
                  <a:schemeClr val="tx1"/>
                </a:solidFill>
                <a:latin typeface="+mn-lt"/>
                <a:ea typeface="+mn-ea"/>
              </a:defRPr>
            </a:lvl4pPr>
            <a:lvl5pPr marL="2057400" indent="-228600" algn="l" rtl="0" eaLnBrk="1" fontAlgn="base" hangingPunct="1">
              <a:spcBef>
                <a:spcPct val="20000"/>
              </a:spcBef>
              <a:spcAft>
                <a:spcPct val="0"/>
              </a:spcAft>
              <a:buChar char="»"/>
              <a:defRPr kumimoji="1" sz="14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n"/>
            </a:pPr>
            <a:r>
              <a:rPr lang="ja-JP" altLang="en-US" kern="0" dirty="0"/>
              <a:t>新サーバの構成は以下の通りです。</a:t>
            </a:r>
          </a:p>
        </p:txBody>
      </p:sp>
      <p:sp>
        <p:nvSpPr>
          <p:cNvPr id="2" name="タイトル 1"/>
          <p:cNvSpPr>
            <a:spLocks noGrp="1"/>
          </p:cNvSpPr>
          <p:nvPr>
            <p:ph type="title"/>
          </p:nvPr>
        </p:nvSpPr>
        <p:spPr/>
        <p:txBody>
          <a:bodyPr/>
          <a:lstStyle/>
          <a:p>
            <a:pPr algn="l" fontAlgn="t"/>
            <a:r>
              <a:rPr kumimoji="1" lang="ja-JP" altLang="en-US" dirty="0">
                <a:latin typeface="+mn-lt"/>
                <a:ea typeface="+mn-ea"/>
              </a:rPr>
              <a:t>新サーバー構成</a:t>
            </a:r>
            <a:endParaRPr kumimoji="1" lang="ja-JP" altLang="en-US" dirty="0"/>
          </a:p>
        </p:txBody>
      </p:sp>
      <p:graphicFrame>
        <p:nvGraphicFramePr>
          <p:cNvPr id="4" name="コンテンツ プレースホルダー 3">
            <a:extLst>
              <a:ext uri="{FF2B5EF4-FFF2-40B4-BE49-F238E27FC236}">
                <a16:creationId xmlns:a16="http://schemas.microsoft.com/office/drawing/2014/main" id="{9563CBFC-C612-5066-B716-A8A74949D3D1}"/>
              </a:ext>
            </a:extLst>
          </p:cNvPr>
          <p:cNvGraphicFramePr>
            <a:graphicFrameLocks noGrp="1"/>
          </p:cNvGraphicFramePr>
          <p:nvPr>
            <p:ph idx="1"/>
            <p:extLst>
              <p:ext uri="{D42A27DB-BD31-4B8C-83A1-F6EECF244321}">
                <p14:modId xmlns:p14="http://schemas.microsoft.com/office/powerpoint/2010/main" val="82646317"/>
              </p:ext>
            </p:extLst>
          </p:nvPr>
        </p:nvGraphicFramePr>
        <p:xfrm>
          <a:off x="273050" y="1556792"/>
          <a:ext cx="9288464" cy="4876800"/>
        </p:xfrm>
        <a:graphic>
          <a:graphicData uri="http://schemas.openxmlformats.org/drawingml/2006/table">
            <a:tbl>
              <a:tblPr firstRow="1" bandRow="1"/>
              <a:tblGrid>
                <a:gridCol w="1367582">
                  <a:extLst>
                    <a:ext uri="{9D8B030D-6E8A-4147-A177-3AD203B41FA5}">
                      <a16:colId xmlns:a16="http://schemas.microsoft.com/office/drawing/2014/main" val="3296951846"/>
                    </a:ext>
                  </a:extLst>
                </a:gridCol>
                <a:gridCol w="1080120">
                  <a:extLst>
                    <a:ext uri="{9D8B030D-6E8A-4147-A177-3AD203B41FA5}">
                      <a16:colId xmlns:a16="http://schemas.microsoft.com/office/drawing/2014/main" val="1489157907"/>
                    </a:ext>
                  </a:extLst>
                </a:gridCol>
                <a:gridCol w="576064">
                  <a:extLst>
                    <a:ext uri="{9D8B030D-6E8A-4147-A177-3AD203B41FA5}">
                      <a16:colId xmlns:a16="http://schemas.microsoft.com/office/drawing/2014/main" val="602653546"/>
                    </a:ext>
                  </a:extLst>
                </a:gridCol>
                <a:gridCol w="571768">
                  <a:extLst>
                    <a:ext uri="{9D8B030D-6E8A-4147-A177-3AD203B41FA5}">
                      <a16:colId xmlns:a16="http://schemas.microsoft.com/office/drawing/2014/main" val="165228448"/>
                    </a:ext>
                  </a:extLst>
                </a:gridCol>
                <a:gridCol w="1348326">
                  <a:extLst>
                    <a:ext uri="{9D8B030D-6E8A-4147-A177-3AD203B41FA5}">
                      <a16:colId xmlns:a16="http://schemas.microsoft.com/office/drawing/2014/main" val="3556102950"/>
                    </a:ext>
                  </a:extLst>
                </a:gridCol>
                <a:gridCol w="1348326">
                  <a:extLst>
                    <a:ext uri="{9D8B030D-6E8A-4147-A177-3AD203B41FA5}">
                      <a16:colId xmlns:a16="http://schemas.microsoft.com/office/drawing/2014/main" val="1316547255"/>
                    </a:ext>
                  </a:extLst>
                </a:gridCol>
                <a:gridCol w="2996278">
                  <a:extLst>
                    <a:ext uri="{9D8B030D-6E8A-4147-A177-3AD203B41FA5}">
                      <a16:colId xmlns:a16="http://schemas.microsoft.com/office/drawing/2014/main" val="71981615"/>
                    </a:ext>
                  </a:extLst>
                </a:gridCol>
              </a:tblGrid>
              <a:tr h="354382">
                <a:tc>
                  <a:txBody>
                    <a:bodyPr/>
                    <a:lstStyle/>
                    <a:p>
                      <a:r>
                        <a:rPr kumimoji="1" lang="ja-JP" altLang="en-US" sz="1000" dirty="0">
                          <a:latin typeface="MS UI Gothic" panose="020B0600070205080204" pitchFamily="50" charset="-128"/>
                          <a:ea typeface="MS UI Gothic" panose="020B0600070205080204" pitchFamily="50" charset="-128"/>
                        </a:rPr>
                        <a:t>機器名</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ja-JP" altLang="en-US" sz="1000" dirty="0">
                          <a:latin typeface="MS UI Gothic" panose="020B0600070205080204" pitchFamily="50" charset="-128"/>
                          <a:ea typeface="MS UI Gothic" panose="020B0600070205080204" pitchFamily="50" charset="-128"/>
                        </a:rPr>
                        <a:t>ホスト名</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en-US" altLang="ja-JP" sz="1000" dirty="0">
                          <a:latin typeface="MS UI Gothic" panose="020B0600070205080204" pitchFamily="50" charset="-128"/>
                          <a:ea typeface="MS UI Gothic" panose="020B0600070205080204" pitchFamily="50" charset="-128"/>
                        </a:rPr>
                        <a:t>vCPU</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ja-JP" altLang="en-US" sz="1000" dirty="0">
                          <a:latin typeface="MS UI Gothic" panose="020B0600070205080204" pitchFamily="50" charset="-128"/>
                          <a:ea typeface="MS UI Gothic" panose="020B0600070205080204" pitchFamily="50" charset="-128"/>
                        </a:rPr>
                        <a:t>主メモリ</a:t>
                      </a:r>
                      <a:endParaRPr kumimoji="1" lang="en-US" altLang="ja-JP" sz="1000" dirty="0">
                        <a:latin typeface="MS UI Gothic" panose="020B0600070205080204" pitchFamily="50" charset="-128"/>
                        <a:ea typeface="MS UI Gothic" panose="020B0600070205080204" pitchFamily="50" charset="-128"/>
                      </a:endParaRPr>
                    </a:p>
                    <a:p>
                      <a:r>
                        <a:rPr kumimoji="1" lang="ja-JP" altLang="en-US" sz="1000" dirty="0">
                          <a:latin typeface="MS UI Gothic" panose="020B0600070205080204" pitchFamily="50" charset="-128"/>
                          <a:ea typeface="MS UI Gothic" panose="020B0600070205080204" pitchFamily="50" charset="-128"/>
                        </a:rPr>
                        <a:t>（</a:t>
                      </a:r>
                      <a:r>
                        <a:rPr kumimoji="1" lang="en-US" altLang="ja-JP" sz="1000" dirty="0">
                          <a:latin typeface="MS UI Gothic" panose="020B0600070205080204" pitchFamily="50" charset="-128"/>
                          <a:ea typeface="MS UI Gothic" panose="020B0600070205080204" pitchFamily="50" charset="-128"/>
                        </a:rPr>
                        <a:t>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en-US" altLang="ja-JP" sz="1000" dirty="0">
                          <a:latin typeface="MS UI Gothic" panose="020B0600070205080204" pitchFamily="50" charset="-128"/>
                          <a:ea typeface="MS UI Gothic" panose="020B0600070205080204" pitchFamily="50" charset="-128"/>
                        </a:rPr>
                        <a:t>HDD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en-US" altLang="ja-JP" sz="1000" dirty="0">
                          <a:latin typeface="MS UI Gothic" panose="020B0600070205080204" pitchFamily="50" charset="-128"/>
                          <a:ea typeface="MS UI Gothic" panose="020B0600070205080204" pitchFamily="50" charset="-128"/>
                        </a:rPr>
                        <a:t>OS</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tc>
                  <a:txBody>
                    <a:bodyPr/>
                    <a:lstStyle/>
                    <a:p>
                      <a:r>
                        <a:rPr kumimoji="1" lang="ja-JP" altLang="en-US" sz="1000" dirty="0">
                          <a:latin typeface="MS UI Gothic" panose="020B0600070205080204" pitchFamily="50" charset="-128"/>
                          <a:ea typeface="MS UI Gothic" panose="020B0600070205080204" pitchFamily="50" charset="-128"/>
                        </a:rPr>
                        <a:t>備考</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9908108"/>
                  </a:ext>
                </a:extLst>
              </a:tr>
              <a:tr h="626984">
                <a:tc>
                  <a:txBody>
                    <a:bodyPr/>
                    <a:lstStyle/>
                    <a:p>
                      <a:r>
                        <a:rPr kumimoji="1" lang="ja-JP" altLang="en-US" sz="1000" dirty="0">
                          <a:latin typeface="MS UI Gothic" panose="020B0600070205080204" pitchFamily="50" charset="-128"/>
                          <a:ea typeface="MS UI Gothic" panose="020B0600070205080204" pitchFamily="50" charset="-128"/>
                        </a:rPr>
                        <a:t>図面管理サーバ</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HOKO2449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JPWDRASOR01</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24</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C: 149GB ⇒ 200GB</a:t>
                      </a:r>
                    </a:p>
                    <a:p>
                      <a:r>
                        <a:rPr kumimoji="1" lang="en-US" altLang="ja-JP" sz="1000" dirty="0">
                          <a:latin typeface="MS UI Gothic" panose="020B0600070205080204" pitchFamily="50" charset="-128"/>
                          <a:ea typeface="MS UI Gothic" panose="020B0600070205080204" pitchFamily="50" charset="-128"/>
                        </a:rPr>
                        <a:t>D: 199GB ⇒ 200GB</a:t>
                      </a:r>
                    </a:p>
                    <a:p>
                      <a:r>
                        <a:rPr kumimoji="1" lang="en-US" altLang="ja-JP" sz="1000" dirty="0">
                          <a:latin typeface="MS UI Gothic" panose="020B0600070205080204" pitchFamily="50" charset="-128"/>
                          <a:ea typeface="MS UI Gothic" panose="020B0600070205080204" pitchFamily="50" charset="-128"/>
                        </a:rPr>
                        <a:t>E: 49.9GB ⇒ 100GB</a:t>
                      </a:r>
                    </a:p>
                    <a:p>
                      <a:r>
                        <a:rPr kumimoji="1" lang="en-US" altLang="ja-JP" sz="1000" dirty="0">
                          <a:latin typeface="MS UI Gothic" panose="020B0600070205080204" pitchFamily="50" charset="-128"/>
                          <a:ea typeface="MS UI Gothic" panose="020B0600070205080204" pitchFamily="50" charset="-128"/>
                        </a:rPr>
                        <a:t>G: 1.07TB ⇒ 3.0TB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ja-JP" altLang="en-US" sz="1000" dirty="0">
                          <a:latin typeface="MS UI Gothic" panose="020B0600070205080204" pitchFamily="50" charset="-128"/>
                          <a:ea typeface="MS UI Gothic" panose="020B0600070205080204" pitchFamily="50" charset="-128"/>
                        </a:rPr>
                        <a:t>ディスクは全ドライブに余裕持たせて決定</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064436"/>
                  </a:ext>
                </a:extLst>
              </a:tr>
              <a:tr h="354382">
                <a:tc>
                  <a:txBody>
                    <a:bodyPr/>
                    <a:lstStyle/>
                    <a:p>
                      <a:r>
                        <a:rPr kumimoji="1" lang="en-US" altLang="ja-JP" sz="1000" dirty="0">
                          <a:latin typeface="MS UI Gothic" panose="020B0600070205080204" pitchFamily="50" charset="-128"/>
                          <a:ea typeface="MS UI Gothic" panose="020B0600070205080204" pitchFamily="50" charset="-128"/>
                        </a:rPr>
                        <a:t>CAD</a:t>
                      </a:r>
                      <a:r>
                        <a:rPr kumimoji="1" lang="ja-JP" altLang="en-US" sz="1000" dirty="0">
                          <a:latin typeface="MS UI Gothic" panose="020B0600070205080204" pitchFamily="50" charset="-128"/>
                          <a:ea typeface="MS UI Gothic" panose="020B0600070205080204" pitchFamily="50" charset="-128"/>
                        </a:rPr>
                        <a:t>登録サーバ</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L210142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JPWDRASDR01</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C: 39.6GB ⇒ 100GB</a:t>
                      </a:r>
                    </a:p>
                    <a:p>
                      <a:r>
                        <a:rPr kumimoji="1" lang="en-US" altLang="ja-JP" sz="1000" dirty="0">
                          <a:latin typeface="MS UI Gothic" panose="020B0600070205080204" pitchFamily="50" charset="-128"/>
                          <a:ea typeface="MS UI Gothic" panose="020B0600070205080204" pitchFamily="50" charset="-128"/>
                        </a:rPr>
                        <a:t>D: 29.9GB ⇒ 100GB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OS</a:t>
                      </a:r>
                      <a:r>
                        <a:rPr kumimoji="1" lang="ja-JP" altLang="en-US" sz="1000" dirty="0">
                          <a:latin typeface="MS UI Gothic" panose="020B0600070205080204" pitchFamily="50" charset="-128"/>
                          <a:ea typeface="MS UI Gothic" panose="020B0600070205080204" pitchFamily="50" charset="-128"/>
                        </a:rPr>
                        <a:t>バージョンアップにより</a:t>
                      </a:r>
                      <a:r>
                        <a:rPr kumimoji="1" lang="en-US" altLang="ja-JP" sz="1000" dirty="0">
                          <a:latin typeface="MS UI Gothic" panose="020B0600070205080204" pitchFamily="50" charset="-128"/>
                          <a:ea typeface="MS UI Gothic" panose="020B0600070205080204" pitchFamily="50" charset="-128"/>
                        </a:rPr>
                        <a:t>vCPU,</a:t>
                      </a:r>
                      <a:r>
                        <a:rPr kumimoji="1" lang="ja-JP" altLang="en-US" sz="1000" dirty="0">
                          <a:latin typeface="MS UI Gothic" panose="020B0600070205080204" pitchFamily="50" charset="-128"/>
                          <a:ea typeface="MS UI Gothic" panose="020B0600070205080204" pitchFamily="50" charset="-128"/>
                        </a:rPr>
                        <a:t>メモリを増強</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4664594"/>
                  </a:ext>
                </a:extLst>
              </a:tr>
              <a:tr h="354382">
                <a:tc>
                  <a:txBody>
                    <a:bodyPr/>
                    <a:lstStyle/>
                    <a:p>
                      <a:r>
                        <a:rPr kumimoji="1" lang="ja-JP" altLang="en-US" sz="1000" dirty="0">
                          <a:latin typeface="MS UI Gothic" panose="020B0600070205080204" pitchFamily="50" charset="-128"/>
                          <a:ea typeface="MS UI Gothic" panose="020B0600070205080204" pitchFamily="50" charset="-128"/>
                        </a:rPr>
                        <a:t>参考図出図サーバ１</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L210144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JPWDRASVP01</a:t>
                      </a:r>
                      <a:endParaRPr kumimoji="1" lang="ja-JP" altLang="en-US" sz="1000" dirty="0">
                        <a:latin typeface="MS UI Gothic" panose="020B0600070205080204" pitchFamily="50" charset="-128"/>
                        <a:ea typeface="MS UI Gothic" panose="020B0600070205080204" pitchFamily="50" charset="-128"/>
                      </a:endParaRP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C: 39.6GB ⇒ 100GB</a:t>
                      </a:r>
                    </a:p>
                    <a:p>
                      <a:r>
                        <a:rPr kumimoji="1" lang="en-US" altLang="ja-JP" sz="1000" dirty="0">
                          <a:latin typeface="MS UI Gothic" panose="020B0600070205080204" pitchFamily="50" charset="-128"/>
                          <a:ea typeface="MS UI Gothic" panose="020B0600070205080204" pitchFamily="50" charset="-128"/>
                        </a:rPr>
                        <a:t>D: 19.9GB ⇒ 100GB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OS</a:t>
                      </a:r>
                      <a:r>
                        <a:rPr kumimoji="1" lang="ja-JP" altLang="en-US" sz="1000" dirty="0">
                          <a:latin typeface="MS UI Gothic" panose="020B0600070205080204" pitchFamily="50" charset="-128"/>
                          <a:ea typeface="MS UI Gothic" panose="020B0600070205080204" pitchFamily="50" charset="-128"/>
                        </a:rPr>
                        <a:t>バージョンアップにより</a:t>
                      </a:r>
                      <a:r>
                        <a:rPr kumimoji="1" lang="en-US" altLang="ja-JP" sz="1000" dirty="0">
                          <a:latin typeface="MS UI Gothic" panose="020B0600070205080204" pitchFamily="50" charset="-128"/>
                          <a:ea typeface="MS UI Gothic" panose="020B0600070205080204" pitchFamily="50" charset="-128"/>
                        </a:rPr>
                        <a:t>vCPU</a:t>
                      </a:r>
                      <a:r>
                        <a:rPr kumimoji="1" lang="ja-JP" altLang="en-US" sz="1000" dirty="0">
                          <a:latin typeface="MS UI Gothic" panose="020B0600070205080204" pitchFamily="50" charset="-128"/>
                          <a:ea typeface="MS UI Gothic" panose="020B0600070205080204" pitchFamily="50" charset="-128"/>
                        </a:rPr>
                        <a:t>を増強</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8616801"/>
                  </a:ext>
                </a:extLst>
              </a:tr>
              <a:tr h="35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S UI Gothic" panose="020B0600070205080204" pitchFamily="50" charset="-128"/>
                          <a:ea typeface="MS UI Gothic" panose="020B0600070205080204" pitchFamily="50" charset="-128"/>
                        </a:rPr>
                        <a:t>参考図出図サーバ２</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L210146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JPWDRASVP02</a:t>
                      </a:r>
                      <a:endParaRPr kumimoji="1" lang="ja-JP" altLang="en-US" sz="1000" dirty="0">
                        <a:latin typeface="MS UI Gothic" panose="020B0600070205080204" pitchFamily="50" charset="-128"/>
                        <a:ea typeface="MS UI Gothic" panose="020B0600070205080204" pitchFamily="50" charset="-128"/>
                      </a:endParaRP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C: 39.6GB ⇒ 100GB</a:t>
                      </a:r>
                    </a:p>
                    <a:p>
                      <a:r>
                        <a:rPr kumimoji="1" lang="en-US" altLang="ja-JP" sz="1000" dirty="0">
                          <a:latin typeface="MS UI Gothic" panose="020B0600070205080204" pitchFamily="50" charset="-128"/>
                          <a:ea typeface="MS UI Gothic" panose="020B0600070205080204" pitchFamily="50" charset="-128"/>
                        </a:rPr>
                        <a:t>D: 19.9GB ⇒ 100GB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OS</a:t>
                      </a:r>
                      <a:r>
                        <a:rPr kumimoji="1" lang="ja-JP" altLang="en-US" sz="1000" dirty="0">
                          <a:latin typeface="MS UI Gothic" panose="020B0600070205080204" pitchFamily="50" charset="-128"/>
                          <a:ea typeface="MS UI Gothic" panose="020B0600070205080204" pitchFamily="50" charset="-128"/>
                        </a:rPr>
                        <a:t>バージョンアップにより</a:t>
                      </a:r>
                      <a:r>
                        <a:rPr kumimoji="1" lang="en-US" altLang="ja-JP" sz="1000" dirty="0">
                          <a:latin typeface="MS UI Gothic" panose="020B0600070205080204" pitchFamily="50" charset="-128"/>
                          <a:ea typeface="MS UI Gothic" panose="020B0600070205080204" pitchFamily="50" charset="-128"/>
                        </a:rPr>
                        <a:t>vCPU</a:t>
                      </a:r>
                      <a:r>
                        <a:rPr kumimoji="1" lang="ja-JP" altLang="en-US" sz="1000" dirty="0">
                          <a:latin typeface="MS UI Gothic" panose="020B0600070205080204" pitchFamily="50" charset="-128"/>
                          <a:ea typeface="MS UI Gothic" panose="020B0600070205080204" pitchFamily="50" charset="-128"/>
                        </a:rPr>
                        <a:t>を増強</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42839"/>
                  </a:ext>
                </a:extLst>
              </a:tr>
              <a:tr h="354382">
                <a:tc>
                  <a:txBody>
                    <a:bodyPr/>
                    <a:lstStyle/>
                    <a:p>
                      <a:r>
                        <a:rPr kumimoji="1" lang="ja-JP" altLang="en-US" sz="1000" dirty="0">
                          <a:latin typeface="MS UI Gothic" panose="020B0600070205080204" pitchFamily="50" charset="-128"/>
                          <a:ea typeface="MS UI Gothic" panose="020B0600070205080204" pitchFamily="50" charset="-128"/>
                        </a:rPr>
                        <a:t>生産用出図準備サーバ</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L210145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JPWDRASPP02</a:t>
                      </a:r>
                      <a:endParaRPr kumimoji="1" lang="ja-JP" altLang="en-US" sz="1000" dirty="0">
                        <a:latin typeface="MS UI Gothic" panose="020B0600070205080204" pitchFamily="50" charset="-128"/>
                        <a:ea typeface="MS UI Gothic" panose="020B0600070205080204" pitchFamily="50" charset="-128"/>
                      </a:endParaRP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12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C: 39.6GB ⇒ 100GB</a:t>
                      </a:r>
                    </a:p>
                    <a:p>
                      <a:r>
                        <a:rPr kumimoji="1" lang="en-US" altLang="ja-JP" sz="1000" dirty="0">
                          <a:latin typeface="MS UI Gothic" panose="020B0600070205080204" pitchFamily="50" charset="-128"/>
                          <a:ea typeface="MS UI Gothic" panose="020B0600070205080204" pitchFamily="50" charset="-128"/>
                        </a:rPr>
                        <a:t>D: 19.9GB ⇒ 100GB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SVF</a:t>
                      </a:r>
                      <a:r>
                        <a:rPr kumimoji="1" lang="ja-JP" altLang="en-US" sz="1000" dirty="0">
                          <a:latin typeface="MS UI Gothic" panose="020B0600070205080204" pitchFamily="50" charset="-128"/>
                          <a:ea typeface="MS UI Gothic" panose="020B0600070205080204" pitchFamily="50" charset="-128"/>
                        </a:rPr>
                        <a:t>ライセンスは</a:t>
                      </a:r>
                      <a:r>
                        <a:rPr kumimoji="1" lang="en-US" altLang="ja-JP" sz="1000" dirty="0">
                          <a:latin typeface="MS UI Gothic" panose="020B0600070205080204" pitchFamily="50" charset="-128"/>
                          <a:ea typeface="MS UI Gothic" panose="020B0600070205080204" pitchFamily="50" charset="-128"/>
                        </a:rPr>
                        <a:t>1CPU</a:t>
                      </a:r>
                      <a:r>
                        <a:rPr kumimoji="1" lang="ja-JP" altLang="en-US" sz="1000" dirty="0">
                          <a:latin typeface="MS UI Gothic" panose="020B0600070205080204" pitchFamily="50" charset="-128"/>
                          <a:ea typeface="MS UI Gothic" panose="020B0600070205080204" pitchFamily="50" charset="-128"/>
                        </a:rPr>
                        <a:t>２コアとなっているので</a:t>
                      </a:r>
                      <a:r>
                        <a:rPr kumimoji="1" lang="en-US" altLang="ja-JP" sz="1000" dirty="0">
                          <a:latin typeface="MS UI Gothic" panose="020B0600070205080204" pitchFamily="50" charset="-128"/>
                          <a:ea typeface="MS UI Gothic" panose="020B0600070205080204" pitchFamily="50" charset="-128"/>
                        </a:rPr>
                        <a:t>vCPU</a:t>
                      </a:r>
                      <a:r>
                        <a:rPr kumimoji="1" lang="ja-JP" altLang="en-US" sz="1000" dirty="0">
                          <a:latin typeface="MS UI Gothic" panose="020B0600070205080204" pitchFamily="50" charset="-128"/>
                          <a:ea typeface="MS UI Gothic" panose="020B0600070205080204" pitchFamily="50" charset="-128"/>
                        </a:rPr>
                        <a:t>の数を削減</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498632"/>
                  </a:ext>
                </a:extLst>
              </a:tr>
              <a:tr h="35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S UI Gothic" panose="020B0600070205080204" pitchFamily="50" charset="-128"/>
                          <a:ea typeface="MS UI Gothic" panose="020B0600070205080204" pitchFamily="50" charset="-128"/>
                        </a:rPr>
                        <a:t>生産用出図送信サーバ</a:t>
                      </a: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L210143 </a:t>
                      </a:r>
                      <a:r>
                        <a:rPr kumimoji="1" lang="ja-JP" altLang="en-US" sz="1000" dirty="0">
                          <a:latin typeface="MS UI Gothic" panose="020B0600070205080204" pitchFamily="50" charset="-128"/>
                          <a:ea typeface="MS UI Gothic" panose="020B0600070205080204" pitchFamily="50" charset="-128"/>
                        </a:rPr>
                        <a:t>⇒</a:t>
                      </a:r>
                      <a:endParaRPr kumimoji="1" lang="en-US" altLang="ja-JP" sz="1000" dirty="0">
                        <a:latin typeface="MS UI Gothic" panose="020B0600070205080204" pitchFamily="50" charset="-128"/>
                        <a:ea typeface="MS UI Gothic" panose="020B0600070205080204" pitchFamily="50" charset="-128"/>
                      </a:endParaRPr>
                    </a:p>
                    <a:p>
                      <a:r>
                        <a:rPr kumimoji="1" lang="en-US" altLang="ja-JP" sz="1000" dirty="0">
                          <a:latin typeface="MS UI Gothic" panose="020B0600070205080204" pitchFamily="50" charset="-128"/>
                          <a:ea typeface="MS UI Gothic" panose="020B0600070205080204" pitchFamily="50" charset="-128"/>
                        </a:rPr>
                        <a:t>JPWDRASPP01</a:t>
                      </a:r>
                      <a:endParaRPr kumimoji="1" lang="ja-JP" altLang="en-US" sz="1000" dirty="0">
                        <a:latin typeface="MS UI Gothic" panose="020B0600070205080204" pitchFamily="50" charset="-128"/>
                        <a:ea typeface="MS UI Gothic" panose="020B0600070205080204" pitchFamily="50" charset="-128"/>
                      </a:endParaRP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2</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C: 39.6GB ⇒ 100GB</a:t>
                      </a:r>
                    </a:p>
                    <a:p>
                      <a:r>
                        <a:rPr kumimoji="1" lang="en-US" altLang="ja-JP" sz="1000" dirty="0">
                          <a:latin typeface="MS UI Gothic" panose="020B0600070205080204" pitchFamily="50" charset="-128"/>
                          <a:ea typeface="MS UI Gothic" panose="020B0600070205080204" pitchFamily="50" charset="-128"/>
                        </a:rPr>
                        <a:t>D: 19.9GB ⇒ 100GB</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en-US" altLang="ja-JP" sz="1000" dirty="0">
                          <a:latin typeface="MS UI Gothic" panose="020B0600070205080204" pitchFamily="50" charset="-128"/>
                          <a:ea typeface="MS UI Gothic" panose="020B0600070205080204" pitchFamily="50" charset="-128"/>
                        </a:rPr>
                        <a:t>Windows Server 2022 Standard</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5359385"/>
                  </a:ext>
                </a:extLst>
              </a:tr>
              <a:tr h="354382">
                <a:tc>
                  <a:txBody>
                    <a:bodyPr/>
                    <a:lstStyle/>
                    <a:p>
                      <a:r>
                        <a:rPr kumimoji="1" lang="ja-JP" altLang="en-US" sz="1000" dirty="0">
                          <a:latin typeface="MS UI Gothic" panose="020B0600070205080204" pitchFamily="50" charset="-128"/>
                          <a:ea typeface="MS UI Gothic" panose="020B0600070205080204" pitchFamily="50" charset="-128"/>
                        </a:rPr>
                        <a:t>スキャン登録端末１</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i5</a:t>
                      </a:r>
                      <a:r>
                        <a:rPr kumimoji="1" lang="ja-JP" altLang="en-US" sz="1000" dirty="0">
                          <a:latin typeface="MS UI Gothic" panose="020B0600070205080204" pitchFamily="50" charset="-128"/>
                          <a:ea typeface="MS UI Gothic" panose="020B0600070205080204" pitchFamily="50" charset="-128"/>
                        </a:rPr>
                        <a:t>相当</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16</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C: 120GB</a:t>
                      </a:r>
                      <a:r>
                        <a:rPr kumimoji="1" lang="ja-JP" altLang="en-US" sz="1000" dirty="0">
                          <a:latin typeface="MS UI Gothic" panose="020B0600070205080204" pitchFamily="50" charset="-128"/>
                          <a:ea typeface="MS UI Gothic" panose="020B0600070205080204" pitchFamily="50" charset="-128"/>
                        </a:rPr>
                        <a:t>以上</a:t>
                      </a:r>
                    </a:p>
                    <a:p>
                      <a:r>
                        <a:rPr kumimoji="1" lang="en-US" altLang="ja-JP" sz="1000" dirty="0">
                          <a:latin typeface="MS UI Gothic" panose="020B0600070205080204" pitchFamily="50" charset="-128"/>
                          <a:ea typeface="MS UI Gothic" panose="020B0600070205080204" pitchFamily="50" charset="-128"/>
                        </a:rPr>
                        <a:t>D: 300GB</a:t>
                      </a:r>
                      <a:r>
                        <a:rPr kumimoji="1" lang="ja-JP" altLang="en-US" sz="1000" dirty="0">
                          <a:latin typeface="MS UI Gothic" panose="020B0600070205080204" pitchFamily="50" charset="-128"/>
                          <a:ea typeface="MS UI Gothic" panose="020B0600070205080204" pitchFamily="50" charset="-128"/>
                        </a:rPr>
                        <a:t>以上</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Windows 11 </a:t>
                      </a:r>
                    </a:p>
                    <a:p>
                      <a:r>
                        <a:rPr kumimoji="1" lang="en-US" altLang="ja-JP" sz="1000" dirty="0">
                          <a:latin typeface="MS UI Gothic" panose="020B0600070205080204" pitchFamily="50" charset="-128"/>
                          <a:ea typeface="MS UI Gothic" panose="020B0600070205080204" pitchFamily="50" charset="-128"/>
                        </a:rPr>
                        <a:t>Professional</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687996"/>
                  </a:ext>
                </a:extLst>
              </a:tr>
              <a:tr h="354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dirty="0">
                          <a:latin typeface="MS UI Gothic" panose="020B0600070205080204" pitchFamily="50" charset="-128"/>
                          <a:ea typeface="MS UI Gothic" panose="020B0600070205080204" pitchFamily="50" charset="-128"/>
                        </a:rPr>
                        <a:t>スキャン登録端末２</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i5</a:t>
                      </a:r>
                      <a:r>
                        <a:rPr kumimoji="1" lang="ja-JP" altLang="en-US" sz="1000" dirty="0">
                          <a:latin typeface="MS UI Gothic" panose="020B0600070205080204" pitchFamily="50" charset="-128"/>
                          <a:ea typeface="MS UI Gothic" panose="020B0600070205080204" pitchFamily="50" charset="-128"/>
                        </a:rPr>
                        <a:t>相当</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16</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C: 120GB</a:t>
                      </a:r>
                      <a:r>
                        <a:rPr kumimoji="1" lang="ja-JP" altLang="en-US" sz="1000" dirty="0">
                          <a:latin typeface="MS UI Gothic" panose="020B0600070205080204" pitchFamily="50" charset="-128"/>
                          <a:ea typeface="MS UI Gothic" panose="020B0600070205080204" pitchFamily="50" charset="-128"/>
                        </a:rPr>
                        <a:t>以上</a:t>
                      </a:r>
                    </a:p>
                    <a:p>
                      <a:r>
                        <a:rPr kumimoji="1" lang="en-US" altLang="ja-JP" sz="1000" dirty="0">
                          <a:latin typeface="MS UI Gothic" panose="020B0600070205080204" pitchFamily="50" charset="-128"/>
                          <a:ea typeface="MS UI Gothic" panose="020B0600070205080204" pitchFamily="50" charset="-128"/>
                        </a:rPr>
                        <a:t>D: 300GB</a:t>
                      </a:r>
                      <a:r>
                        <a:rPr kumimoji="1" lang="ja-JP" altLang="en-US" sz="1000" dirty="0">
                          <a:latin typeface="MS UI Gothic" panose="020B0600070205080204" pitchFamily="50" charset="-128"/>
                          <a:ea typeface="MS UI Gothic" panose="020B0600070205080204" pitchFamily="50" charset="-128"/>
                        </a:rPr>
                        <a:t>以上</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Windows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Professional</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11757"/>
                  </a:ext>
                </a:extLst>
              </a:tr>
              <a:tr h="354382">
                <a:tc>
                  <a:txBody>
                    <a:bodyPr/>
                    <a:lstStyle/>
                    <a:p>
                      <a:r>
                        <a:rPr kumimoji="1" lang="ja-JP" altLang="en-US" sz="1000" dirty="0">
                          <a:latin typeface="MS UI Gothic" panose="020B0600070205080204" pitchFamily="50" charset="-128"/>
                          <a:ea typeface="MS UI Gothic" panose="020B0600070205080204" pitchFamily="50" charset="-128"/>
                        </a:rPr>
                        <a:t>生産用出図指示端末</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i3</a:t>
                      </a:r>
                      <a:r>
                        <a:rPr kumimoji="1" lang="ja-JP" altLang="en-US" sz="1000" dirty="0">
                          <a:latin typeface="MS UI Gothic" panose="020B0600070205080204" pitchFamily="50" charset="-128"/>
                          <a:ea typeface="MS UI Gothic" panose="020B0600070205080204" pitchFamily="50" charset="-128"/>
                        </a:rPr>
                        <a:t>相当</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r>
                        <a:rPr kumimoji="1" lang="en-US" altLang="ja-JP" sz="1000" dirty="0">
                          <a:latin typeface="MS UI Gothic" panose="020B0600070205080204" pitchFamily="50" charset="-128"/>
                          <a:ea typeface="MS UI Gothic" panose="020B0600070205080204" pitchFamily="50" charset="-128"/>
                        </a:rPr>
                        <a:t>8</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C: 400GB</a:t>
                      </a:r>
                      <a:r>
                        <a:rPr kumimoji="1" lang="ja-JP" altLang="en-US" sz="1000" dirty="0">
                          <a:latin typeface="MS UI Gothic" panose="020B0600070205080204" pitchFamily="50" charset="-128"/>
                          <a:ea typeface="MS UI Gothic" panose="020B0600070205080204" pitchFamily="50" charset="-128"/>
                        </a:rPr>
                        <a:t>以上</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Windows 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a:latin typeface="MS UI Gothic" panose="020B0600070205080204" pitchFamily="50" charset="-128"/>
                          <a:ea typeface="MS UI Gothic" panose="020B0600070205080204" pitchFamily="50" charset="-128"/>
                        </a:rPr>
                        <a:t>Professional</a:t>
                      </a:r>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kumimoji="1" lang="ja-JP" altLang="en-US" sz="1000" dirty="0">
                        <a:latin typeface="MS UI Gothic" panose="020B0600070205080204" pitchFamily="50" charset="-128"/>
                        <a:ea typeface="MS UI Gothic" panose="020B0600070205080204" pitchFamily="50" charset="-128"/>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6150866"/>
                  </a:ext>
                </a:extLst>
              </a:tr>
            </a:tbl>
          </a:graphicData>
        </a:graphic>
      </p:graphicFrame>
    </p:spTree>
    <p:extLst>
      <p:ext uri="{BB962C8B-B14F-4D97-AF65-F5344CB8AC3E}">
        <p14:creationId xmlns:p14="http://schemas.microsoft.com/office/powerpoint/2010/main" val="326512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8294" y="226423"/>
            <a:ext cx="6246935" cy="766354"/>
          </a:xfrm>
        </p:spPr>
        <p:txBody>
          <a:bodyPr/>
          <a:lstStyle/>
          <a:p>
            <a:r>
              <a:rPr lang="ja-JP" altLang="en-US" sz="2800" dirty="0">
                <a:latin typeface="Meiryo UI" panose="020B0604030504040204" pitchFamily="50" charset="-128"/>
                <a:ea typeface="Meiryo UI" panose="020B0604030504040204" pitchFamily="50" charset="-128"/>
              </a:rPr>
              <a:t>更新履歴</a:t>
            </a:r>
          </a:p>
        </p:txBody>
      </p:sp>
      <p:sp>
        <p:nvSpPr>
          <p:cNvPr id="4" name="フッター プレースホルダー 3">
            <a:extLst>
              <a:ext uri="{FF2B5EF4-FFF2-40B4-BE49-F238E27FC236}">
                <a16:creationId xmlns:a16="http://schemas.microsoft.com/office/drawing/2014/main" id="{24DFEAF8-39AF-4EEC-B9FF-647741B8141A}"/>
              </a:ext>
            </a:extLst>
          </p:cNvPr>
          <p:cNvSpPr txBox="1">
            <a:spLocks/>
          </p:cNvSpPr>
          <p:nvPr/>
        </p:nvSpPr>
        <p:spPr bwMode="auto">
          <a:xfrm>
            <a:off x="8761414" y="6477000"/>
            <a:ext cx="763587" cy="382588"/>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defPPr>
              <a:defRPr lang="ja-JP"/>
            </a:defPPr>
            <a:lvl1pPr algn="ctr" rtl="0" fontAlgn="base">
              <a:spcBef>
                <a:spcPct val="0"/>
              </a:spcBef>
              <a:spcAft>
                <a:spcPct val="0"/>
              </a:spcAft>
              <a:defRPr kumimoji="1" sz="1000" kern="1200">
                <a:solidFill>
                  <a:schemeClr val="tx1"/>
                </a:solidFill>
                <a:latin typeface="+mn-ea"/>
                <a:ea typeface="+mn-ea"/>
                <a:cs typeface="+mn-cs"/>
              </a:defRPr>
            </a:lvl1pPr>
            <a:lvl2pPr marL="457200" algn="l" rtl="0" fontAlgn="base">
              <a:spcBef>
                <a:spcPct val="0"/>
              </a:spcBef>
              <a:spcAft>
                <a:spcPct val="0"/>
              </a:spcAft>
              <a:defRPr kumimoji="1" sz="1000" kern="1200">
                <a:solidFill>
                  <a:schemeClr val="tx1"/>
                </a:solidFill>
                <a:latin typeface="HGP創英角ｺﾞｼｯｸUB" pitchFamily="50" charset="-128"/>
                <a:ea typeface="ＭＳ Ｐゴシック" pitchFamily="50" charset="-128"/>
                <a:cs typeface="+mn-cs"/>
              </a:defRPr>
            </a:lvl2pPr>
            <a:lvl3pPr marL="914400" algn="l" rtl="0" fontAlgn="base">
              <a:spcBef>
                <a:spcPct val="0"/>
              </a:spcBef>
              <a:spcAft>
                <a:spcPct val="0"/>
              </a:spcAft>
              <a:defRPr kumimoji="1" sz="1000" kern="1200">
                <a:solidFill>
                  <a:schemeClr val="tx1"/>
                </a:solidFill>
                <a:latin typeface="HGP創英角ｺﾞｼｯｸUB" pitchFamily="50" charset="-128"/>
                <a:ea typeface="ＭＳ Ｐゴシック" pitchFamily="50" charset="-128"/>
                <a:cs typeface="+mn-cs"/>
              </a:defRPr>
            </a:lvl3pPr>
            <a:lvl4pPr marL="1371600" algn="l" rtl="0" fontAlgn="base">
              <a:spcBef>
                <a:spcPct val="0"/>
              </a:spcBef>
              <a:spcAft>
                <a:spcPct val="0"/>
              </a:spcAft>
              <a:defRPr kumimoji="1" sz="1000" kern="1200">
                <a:solidFill>
                  <a:schemeClr val="tx1"/>
                </a:solidFill>
                <a:latin typeface="HGP創英角ｺﾞｼｯｸUB" pitchFamily="50" charset="-128"/>
                <a:ea typeface="ＭＳ Ｐゴシック" pitchFamily="50" charset="-128"/>
                <a:cs typeface="+mn-cs"/>
              </a:defRPr>
            </a:lvl4pPr>
            <a:lvl5pPr marL="1828800" algn="l" rtl="0" fontAlgn="base">
              <a:spcBef>
                <a:spcPct val="0"/>
              </a:spcBef>
              <a:spcAft>
                <a:spcPct val="0"/>
              </a:spcAft>
              <a:defRPr kumimoji="1" sz="1000" kern="1200">
                <a:solidFill>
                  <a:schemeClr val="tx1"/>
                </a:solidFill>
                <a:latin typeface="HGP創英角ｺﾞｼｯｸUB" pitchFamily="50" charset="-128"/>
                <a:ea typeface="ＭＳ Ｐゴシック" pitchFamily="50" charset="-128"/>
                <a:cs typeface="+mn-cs"/>
              </a:defRPr>
            </a:lvl5pPr>
            <a:lvl6pPr marL="2286000" algn="l" defTabSz="914400" rtl="0" eaLnBrk="1" latinLnBrk="0" hangingPunct="1">
              <a:defRPr kumimoji="1" sz="1000" kern="1200">
                <a:solidFill>
                  <a:schemeClr val="tx1"/>
                </a:solidFill>
                <a:latin typeface="HGP創英角ｺﾞｼｯｸUB" pitchFamily="50" charset="-128"/>
                <a:ea typeface="ＭＳ Ｐゴシック" pitchFamily="50" charset="-128"/>
                <a:cs typeface="+mn-cs"/>
              </a:defRPr>
            </a:lvl6pPr>
            <a:lvl7pPr marL="2743200" algn="l" defTabSz="914400" rtl="0" eaLnBrk="1" latinLnBrk="0" hangingPunct="1">
              <a:defRPr kumimoji="1" sz="1000" kern="1200">
                <a:solidFill>
                  <a:schemeClr val="tx1"/>
                </a:solidFill>
                <a:latin typeface="HGP創英角ｺﾞｼｯｸUB" pitchFamily="50" charset="-128"/>
                <a:ea typeface="ＭＳ Ｐゴシック" pitchFamily="50" charset="-128"/>
                <a:cs typeface="+mn-cs"/>
              </a:defRPr>
            </a:lvl7pPr>
            <a:lvl8pPr marL="3200400" algn="l" defTabSz="914400" rtl="0" eaLnBrk="1" latinLnBrk="0" hangingPunct="1">
              <a:defRPr kumimoji="1" sz="1000" kern="1200">
                <a:solidFill>
                  <a:schemeClr val="tx1"/>
                </a:solidFill>
                <a:latin typeface="HGP創英角ｺﾞｼｯｸUB" pitchFamily="50" charset="-128"/>
                <a:ea typeface="ＭＳ Ｐゴシック" pitchFamily="50" charset="-128"/>
                <a:cs typeface="+mn-cs"/>
              </a:defRPr>
            </a:lvl8pPr>
            <a:lvl9pPr marL="3657600" algn="l" defTabSz="914400" rtl="0" eaLnBrk="1" latinLnBrk="0" hangingPunct="1">
              <a:defRPr kumimoji="1" sz="1000" kern="1200">
                <a:solidFill>
                  <a:schemeClr val="tx1"/>
                </a:solidFill>
                <a:latin typeface="HGP創英角ｺﾞｼｯｸUB" pitchFamily="50" charset="-128"/>
                <a:ea typeface="ＭＳ Ｐゴシック" pitchFamily="50" charset="-128"/>
                <a:cs typeface="+mn-cs"/>
              </a:defRPr>
            </a:lvl9pPr>
          </a:lstStyle>
          <a:p>
            <a:fld id="{29DCFE9D-C011-4950-813A-D42015524B47}" type="slidenum">
              <a:rPr lang="en-US" altLang="ja-JP">
                <a:latin typeface="+mj-lt"/>
                <a:ea typeface="Meiryo UI" panose="020B0604030504040204" pitchFamily="50" charset="-128"/>
                <a:cs typeface="Meiryo UI" panose="020B0604030504040204" pitchFamily="50" charset="-128"/>
              </a:rPr>
              <a:pPr/>
              <a:t>29</a:t>
            </a:fld>
            <a:endParaRPr lang="en-US" altLang="ja-JP" sz="600" dirty="0">
              <a:latin typeface="+mj-lt"/>
              <a:ea typeface="Meiryo UI" panose="020B0604030504040204" pitchFamily="50" charset="-128"/>
              <a:cs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2434558421"/>
              </p:ext>
            </p:extLst>
          </p:nvPr>
        </p:nvGraphicFramePr>
        <p:xfrm>
          <a:off x="758293" y="1499192"/>
          <a:ext cx="8003120" cy="3918097"/>
        </p:xfrm>
        <a:graphic>
          <a:graphicData uri="http://schemas.openxmlformats.org/drawingml/2006/table">
            <a:tbl>
              <a:tblPr firstRow="1" bandRow="1">
                <a:tableStyleId>{5940675A-B579-460E-94D1-54222C63F5DA}</a:tableStyleId>
              </a:tblPr>
              <a:tblGrid>
                <a:gridCol w="664698">
                  <a:extLst>
                    <a:ext uri="{9D8B030D-6E8A-4147-A177-3AD203B41FA5}">
                      <a16:colId xmlns:a16="http://schemas.microsoft.com/office/drawing/2014/main" val="20000"/>
                    </a:ext>
                  </a:extLst>
                </a:gridCol>
                <a:gridCol w="829339">
                  <a:extLst>
                    <a:ext uri="{9D8B030D-6E8A-4147-A177-3AD203B41FA5}">
                      <a16:colId xmlns:a16="http://schemas.microsoft.com/office/drawing/2014/main" val="20001"/>
                    </a:ext>
                  </a:extLst>
                </a:gridCol>
                <a:gridCol w="839972">
                  <a:extLst>
                    <a:ext uri="{9D8B030D-6E8A-4147-A177-3AD203B41FA5}">
                      <a16:colId xmlns:a16="http://schemas.microsoft.com/office/drawing/2014/main" val="20002"/>
                    </a:ext>
                  </a:extLst>
                </a:gridCol>
                <a:gridCol w="3944679">
                  <a:extLst>
                    <a:ext uri="{9D8B030D-6E8A-4147-A177-3AD203B41FA5}">
                      <a16:colId xmlns:a16="http://schemas.microsoft.com/office/drawing/2014/main" val="20003"/>
                    </a:ext>
                  </a:extLst>
                </a:gridCol>
                <a:gridCol w="861238">
                  <a:extLst>
                    <a:ext uri="{9D8B030D-6E8A-4147-A177-3AD203B41FA5}">
                      <a16:colId xmlns:a16="http://schemas.microsoft.com/office/drawing/2014/main" val="20004"/>
                    </a:ext>
                  </a:extLst>
                </a:gridCol>
                <a:gridCol w="863194">
                  <a:extLst>
                    <a:ext uri="{9D8B030D-6E8A-4147-A177-3AD203B41FA5}">
                      <a16:colId xmlns:a16="http://schemas.microsoft.com/office/drawing/2014/main" val="20005"/>
                    </a:ext>
                  </a:extLst>
                </a:gridCol>
              </a:tblGrid>
              <a:tr h="255181">
                <a:tc>
                  <a:txBody>
                    <a:bodyPr/>
                    <a:lstStyle/>
                    <a:p>
                      <a:r>
                        <a:rPr kumimoji="1" lang="en-US" altLang="ja-JP" sz="900" dirty="0">
                          <a:latin typeface="Meiryo UI" panose="020B0604030504040204" pitchFamily="50" charset="-128"/>
                          <a:ea typeface="Meiryo UI" panose="020B0604030504040204" pitchFamily="50" charset="-128"/>
                        </a:rPr>
                        <a:t>Version</a:t>
                      </a:r>
                      <a:endParaRPr kumimoji="1" lang="ja-JP" altLang="en-US" sz="900" dirty="0">
                        <a:latin typeface="Meiryo UI" panose="020B0604030504040204" pitchFamily="50" charset="-128"/>
                        <a:ea typeface="Meiryo UI" panose="020B0604030504040204" pitchFamily="50" charset="-128"/>
                      </a:endParaRPr>
                    </a:p>
                  </a:txBody>
                  <a:tcPr>
                    <a:solidFill>
                      <a:schemeClr val="bg1">
                        <a:lumMod val="85000"/>
                      </a:schemeClr>
                    </a:solidFill>
                  </a:tcPr>
                </a:tc>
                <a:tc>
                  <a:txBody>
                    <a:bodyPr/>
                    <a:lstStyle/>
                    <a:p>
                      <a:r>
                        <a:rPr kumimoji="1" lang="ja-JP" altLang="en-US" sz="900" dirty="0">
                          <a:latin typeface="Meiryo UI" panose="020B0604030504040204" pitchFamily="50" charset="-128"/>
                          <a:ea typeface="Meiryo UI" panose="020B0604030504040204" pitchFamily="50" charset="-128"/>
                        </a:rPr>
                        <a:t>更新日</a:t>
                      </a:r>
                    </a:p>
                  </a:txBody>
                  <a:tcPr>
                    <a:solidFill>
                      <a:schemeClr val="bg1">
                        <a:lumMod val="85000"/>
                      </a:schemeClr>
                    </a:solidFill>
                  </a:tcPr>
                </a:tc>
                <a:tc>
                  <a:txBody>
                    <a:bodyPr/>
                    <a:lstStyle/>
                    <a:p>
                      <a:r>
                        <a:rPr kumimoji="1" lang="ja-JP" altLang="en-US" sz="900" dirty="0">
                          <a:latin typeface="Meiryo UI" panose="020B0604030504040204" pitchFamily="50" charset="-128"/>
                          <a:ea typeface="Meiryo UI" panose="020B0604030504040204" pitchFamily="50" charset="-128"/>
                        </a:rPr>
                        <a:t>更新者</a:t>
                      </a:r>
                    </a:p>
                  </a:txBody>
                  <a:tcPr>
                    <a:solidFill>
                      <a:schemeClr val="bg1">
                        <a:lumMod val="85000"/>
                      </a:schemeClr>
                    </a:solidFill>
                  </a:tcPr>
                </a:tc>
                <a:tc>
                  <a:txBody>
                    <a:bodyPr/>
                    <a:lstStyle/>
                    <a:p>
                      <a:r>
                        <a:rPr kumimoji="1" lang="ja-JP" altLang="en-US" sz="900" dirty="0">
                          <a:latin typeface="Meiryo UI" panose="020B0604030504040204" pitchFamily="50" charset="-128"/>
                          <a:ea typeface="Meiryo UI" panose="020B0604030504040204" pitchFamily="50" charset="-128"/>
                        </a:rPr>
                        <a:t>更新内容</a:t>
                      </a:r>
                    </a:p>
                  </a:txBody>
                  <a:tcPr>
                    <a:solidFill>
                      <a:schemeClr val="bg1">
                        <a:lumMod val="85000"/>
                      </a:schemeClr>
                    </a:solidFill>
                  </a:tcPr>
                </a:tc>
                <a:tc>
                  <a:txBody>
                    <a:bodyPr/>
                    <a:lstStyle/>
                    <a:p>
                      <a:r>
                        <a:rPr kumimoji="1" lang="ja-JP" altLang="en-US" sz="900" dirty="0">
                          <a:latin typeface="Meiryo UI" panose="020B0604030504040204" pitchFamily="50" charset="-128"/>
                          <a:ea typeface="Meiryo UI" panose="020B0604030504040204" pitchFamily="50" charset="-128"/>
                        </a:rPr>
                        <a:t>レビュー日</a:t>
                      </a:r>
                    </a:p>
                  </a:txBody>
                  <a:tcPr>
                    <a:solidFill>
                      <a:schemeClr val="bg1">
                        <a:lumMod val="85000"/>
                      </a:schemeClr>
                    </a:solidFill>
                  </a:tcPr>
                </a:tc>
                <a:tc>
                  <a:txBody>
                    <a:bodyPr/>
                    <a:lstStyle/>
                    <a:p>
                      <a:r>
                        <a:rPr kumimoji="1" lang="ja-JP" altLang="en-US" sz="900" dirty="0">
                          <a:latin typeface="Meiryo UI" panose="020B0604030504040204" pitchFamily="50" charset="-128"/>
                          <a:ea typeface="Meiryo UI" panose="020B0604030504040204" pitchFamily="50" charset="-128"/>
                        </a:rPr>
                        <a:t>レビュー者</a:t>
                      </a:r>
                    </a:p>
                  </a:txBody>
                  <a:tcPr>
                    <a:solidFill>
                      <a:schemeClr val="bg1">
                        <a:lumMod val="85000"/>
                      </a:schemeClr>
                    </a:solidFill>
                  </a:tcPr>
                </a:tc>
                <a:extLst>
                  <a:ext uri="{0D108BD9-81ED-4DB2-BD59-A6C34878D82A}">
                    <a16:rowId xmlns:a16="http://schemas.microsoft.com/office/drawing/2014/main" val="10000"/>
                  </a:ext>
                </a:extLst>
              </a:tr>
              <a:tr h="233916">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1.0</a:t>
                      </a:r>
                    </a:p>
                  </a:txBody>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2024/8/5</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ER </a:t>
                      </a:r>
                      <a:r>
                        <a:rPr kumimoji="1" lang="ja-JP" altLang="en-US" sz="900" dirty="0">
                          <a:solidFill>
                            <a:schemeClr val="tx1"/>
                          </a:solidFill>
                          <a:latin typeface="Meiryo UI" panose="020B0604030504040204" pitchFamily="50" charset="-128"/>
                          <a:ea typeface="Meiryo UI" panose="020B0604030504040204" pitchFamily="50" charset="-128"/>
                        </a:rPr>
                        <a:t>田中</a:t>
                      </a:r>
                    </a:p>
                  </a:txBody>
                  <a:tcPr/>
                </a:tc>
                <a:tc>
                  <a:txBody>
                    <a:bodyPr/>
                    <a:lstStyle/>
                    <a:p>
                      <a:r>
                        <a:rPr kumimoji="1" lang="ja-JP" altLang="en-US" sz="900" dirty="0">
                          <a:solidFill>
                            <a:schemeClr val="tx1"/>
                          </a:solidFill>
                          <a:latin typeface="Meiryo UI" panose="020B0604030504040204" pitchFamily="50" charset="-128"/>
                          <a:ea typeface="Meiryo UI" panose="020B0604030504040204" pitchFamily="50" charset="-128"/>
                        </a:rPr>
                        <a:t>新規作成</a:t>
                      </a: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1"/>
                  </a:ext>
                </a:extLst>
              </a:tr>
              <a:tr h="217274">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1.1</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900" dirty="0">
                          <a:solidFill>
                            <a:schemeClr val="tx1"/>
                          </a:solidFill>
                          <a:latin typeface="Meiryo UI" panose="020B0604030504040204" pitchFamily="50" charset="-128"/>
                          <a:ea typeface="Meiryo UI" panose="020B0604030504040204" pitchFamily="50" charset="-128"/>
                        </a:rPr>
                        <a:t>2024/8/7</a:t>
                      </a:r>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dirty="0">
                          <a:solidFill>
                            <a:schemeClr val="tx1"/>
                          </a:solidFill>
                          <a:latin typeface="Meiryo UI" panose="020B0604030504040204" pitchFamily="50" charset="-128"/>
                          <a:ea typeface="Meiryo UI" panose="020B0604030504040204" pitchFamily="50" charset="-128"/>
                        </a:rPr>
                        <a:t>ER </a:t>
                      </a:r>
                      <a:r>
                        <a:rPr kumimoji="1" lang="ja-JP" altLang="en-US" sz="900" dirty="0">
                          <a:solidFill>
                            <a:schemeClr val="tx1"/>
                          </a:solidFill>
                          <a:latin typeface="Meiryo UI" panose="020B0604030504040204" pitchFamily="50" charset="-128"/>
                          <a:ea typeface="Meiryo UI" panose="020B0604030504040204" pitchFamily="50" charset="-128"/>
                        </a:rPr>
                        <a:t>田中</a:t>
                      </a:r>
                    </a:p>
                  </a:txBody>
                  <a:tcPr/>
                </a:tc>
                <a:tc>
                  <a:txBody>
                    <a:bodyPr/>
                    <a:lstStyle/>
                    <a:p>
                      <a:r>
                        <a:rPr kumimoji="1" lang="ja-JP" altLang="en-US" sz="900" dirty="0">
                          <a:solidFill>
                            <a:schemeClr val="tx1"/>
                          </a:solidFill>
                          <a:latin typeface="Meiryo UI" panose="020B0604030504040204" pitchFamily="50" charset="-128"/>
                          <a:ea typeface="Meiryo UI" panose="020B0604030504040204" pitchFamily="50" charset="-128"/>
                        </a:rPr>
                        <a:t>過去の定例会の更新内容を反映、</a:t>
                      </a:r>
                      <a:r>
                        <a:rPr kumimoji="1" lang="en-US" altLang="ja-JP" sz="900" dirty="0">
                          <a:solidFill>
                            <a:schemeClr val="tx1"/>
                          </a:solidFill>
                          <a:latin typeface="Meiryo UI" panose="020B0604030504040204" pitchFamily="50" charset="-128"/>
                          <a:ea typeface="Meiryo UI" panose="020B0604030504040204" pitchFamily="50" charset="-128"/>
                        </a:rPr>
                        <a:t>8/7</a:t>
                      </a:r>
                      <a:r>
                        <a:rPr kumimoji="1" lang="ja-JP" altLang="en-US" sz="900" dirty="0">
                          <a:solidFill>
                            <a:schemeClr val="tx1"/>
                          </a:solidFill>
                          <a:latin typeface="Meiryo UI" panose="020B0604030504040204" pitchFamily="50" charset="-128"/>
                          <a:ea typeface="Meiryo UI" panose="020B0604030504040204" pitchFamily="50" charset="-128"/>
                        </a:rPr>
                        <a:t>の定例会で決定した項目のマーカーを除去</a:t>
                      </a: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2"/>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3"/>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4"/>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5"/>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6"/>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7"/>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8"/>
                  </a:ext>
                </a:extLst>
              </a:tr>
              <a:tr h="217274">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09"/>
                  </a:ext>
                </a:extLst>
              </a:tr>
              <a:tr h="217274">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FF0000"/>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0"/>
                  </a:ext>
                </a:extLst>
              </a:tr>
              <a:tr h="217274">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1"/>
                  </a:ext>
                </a:extLst>
              </a:tr>
              <a:tr h="217274">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B050"/>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2"/>
                  </a:ext>
                </a:extLst>
              </a:tr>
              <a:tr h="217274">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3"/>
                  </a:ext>
                </a:extLst>
              </a:tr>
              <a:tr h="217274">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4"/>
                  </a:ext>
                </a:extLst>
              </a:tr>
              <a:tr h="217274">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5"/>
                  </a:ext>
                </a:extLst>
              </a:tr>
              <a:tr h="217274">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tc>
                  <a:txBody>
                    <a:bodyPr/>
                    <a:lstStyle/>
                    <a:p>
                      <a:endParaRPr kumimoji="1" lang="ja-JP" altLang="en-US" sz="900" dirty="0">
                        <a:solidFill>
                          <a:srgbClr val="0000FF"/>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01082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751C7E-B008-4BB6-3873-4BB6E4D3E91E}"/>
              </a:ext>
            </a:extLst>
          </p:cNvPr>
          <p:cNvSpPr>
            <a:spLocks noGrp="1"/>
          </p:cNvSpPr>
          <p:nvPr>
            <p:ph type="title"/>
          </p:nvPr>
        </p:nvSpPr>
        <p:spPr/>
        <p:txBody>
          <a:bodyPr/>
          <a:lstStyle/>
          <a:p>
            <a:r>
              <a:rPr kumimoji="1" lang="ja-JP" altLang="en-US" dirty="0">
                <a:latin typeface="+mn-lt"/>
                <a:ea typeface="+mn-ea"/>
              </a:rPr>
              <a:t>新サーバー構成（データ登録件数調査結果）</a:t>
            </a:r>
            <a:endParaRPr kumimoji="1" lang="ja-JP" altLang="en-US" dirty="0"/>
          </a:p>
        </p:txBody>
      </p:sp>
      <p:sp>
        <p:nvSpPr>
          <p:cNvPr id="9" name="コンテンツ プレースホルダー 8">
            <a:extLst>
              <a:ext uri="{FF2B5EF4-FFF2-40B4-BE49-F238E27FC236}">
                <a16:creationId xmlns:a16="http://schemas.microsoft.com/office/drawing/2014/main" id="{11745DEC-743A-0D6C-E5CE-8AB1E5E14459}"/>
              </a:ext>
            </a:extLst>
          </p:cNvPr>
          <p:cNvSpPr>
            <a:spLocks noGrp="1"/>
          </p:cNvSpPr>
          <p:nvPr>
            <p:ph idx="1"/>
          </p:nvPr>
        </p:nvSpPr>
        <p:spPr>
          <a:xfrm>
            <a:off x="495300" y="836712"/>
            <a:ext cx="8915400" cy="5145087"/>
          </a:xfrm>
        </p:spPr>
        <p:txBody>
          <a:bodyPr/>
          <a:lstStyle/>
          <a:p>
            <a:pPr>
              <a:buFont typeface="Wingdings" panose="05000000000000000000" pitchFamily="2" charset="2"/>
              <a:buChar char="n"/>
            </a:pPr>
            <a:r>
              <a:rPr lang="ja-JP" altLang="en-US" sz="1600" dirty="0"/>
              <a:t>導入当初からの図面登録件数</a:t>
            </a:r>
            <a:endParaRPr lang="en-US" altLang="ja-JP" sz="1600" dirty="0"/>
          </a:p>
          <a:p>
            <a:pPr marL="685800" lvl="1">
              <a:buFont typeface="Wingdings" panose="05000000000000000000" pitchFamily="2" charset="2"/>
              <a:buChar char="n"/>
            </a:pPr>
            <a:r>
              <a:rPr lang="ja-JP" altLang="en-US" sz="1200" dirty="0"/>
              <a:t>過去</a:t>
            </a:r>
            <a:r>
              <a:rPr lang="en-US" altLang="ja-JP" sz="1200" dirty="0"/>
              <a:t>15</a:t>
            </a:r>
            <a:r>
              <a:rPr lang="ja-JP" altLang="en-US" sz="1200" dirty="0"/>
              <a:t>年間の最大値である</a:t>
            </a:r>
            <a:r>
              <a:rPr lang="en-US" altLang="ja-JP" sz="1200" dirty="0"/>
              <a:t>2010</a:t>
            </a:r>
            <a:r>
              <a:rPr lang="ja-JP" altLang="en-US" sz="1200" dirty="0"/>
              <a:t>年を参考基準として約</a:t>
            </a:r>
            <a:r>
              <a:rPr lang="en-US" altLang="ja-JP" sz="1200" dirty="0"/>
              <a:t>12.6</a:t>
            </a:r>
            <a:r>
              <a:rPr lang="ja-JP" altLang="en-US" sz="1200" dirty="0"/>
              <a:t>万件</a:t>
            </a:r>
            <a:r>
              <a:rPr lang="en-US" altLang="ja-JP" sz="1200" dirty="0"/>
              <a:t>/</a:t>
            </a:r>
            <a:r>
              <a:rPr lang="ja-JP" altLang="en-US" sz="1200" dirty="0"/>
              <a:t>年が登録されると仮定</a:t>
            </a:r>
            <a:endParaRPr lang="en-US" altLang="ja-JP" sz="1200" dirty="0"/>
          </a:p>
          <a:p>
            <a:pPr marL="685800" lvl="1">
              <a:buFont typeface="Wingdings" panose="05000000000000000000" pitchFamily="2" charset="2"/>
              <a:buChar char="n"/>
            </a:pPr>
            <a:r>
              <a:rPr lang="ja-JP" altLang="en-US" sz="1200" dirty="0"/>
              <a:t>サムネイル画像は、</a:t>
            </a:r>
            <a:r>
              <a:rPr lang="en-US" altLang="ja-JP" sz="1200" dirty="0"/>
              <a:t>JPEG</a:t>
            </a:r>
            <a:r>
              <a:rPr lang="ja-JP" altLang="en-US" sz="1200" dirty="0"/>
              <a:t>サイズなので</a:t>
            </a:r>
            <a:r>
              <a:rPr lang="en-US" altLang="ja-JP" sz="1200" dirty="0"/>
              <a:t>TIFF</a:t>
            </a:r>
            <a:r>
              <a:rPr lang="ja-JP" altLang="en-US" sz="1200" dirty="0"/>
              <a:t>画像よりファイルサイズが大きくなる場合があり</a:t>
            </a:r>
            <a:r>
              <a:rPr lang="en-US" altLang="ja-JP" sz="1200" dirty="0"/>
              <a:t>50KB</a:t>
            </a:r>
            <a:r>
              <a:rPr lang="ja-JP" altLang="en-US" sz="1200" dirty="0"/>
              <a:t>と仮定</a:t>
            </a:r>
            <a:endParaRPr lang="en-US" altLang="ja-JP" sz="1200" dirty="0"/>
          </a:p>
          <a:p>
            <a:pPr marL="685800" lvl="1">
              <a:buFont typeface="Wingdings" panose="05000000000000000000" pitchFamily="2" charset="2"/>
              <a:buChar char="n"/>
            </a:pPr>
            <a:r>
              <a:rPr lang="ja-JP" altLang="en-US" sz="1200" dirty="0"/>
              <a:t>必要ディスク容量</a:t>
            </a:r>
            <a:r>
              <a:rPr lang="en-US" altLang="ja-JP" sz="1200" dirty="0"/>
              <a:t>=</a:t>
            </a:r>
            <a:r>
              <a:rPr lang="ja-JP" altLang="en-US" sz="1200" dirty="0"/>
              <a:t>現状使用量（</a:t>
            </a:r>
            <a:r>
              <a:rPr lang="en-US" altLang="ja-JP" sz="1200" dirty="0"/>
              <a:t>TIFF</a:t>
            </a:r>
            <a:r>
              <a:rPr lang="ja-JP" altLang="en-US" sz="1200" dirty="0"/>
              <a:t>＋サムネイル）＋</a:t>
            </a:r>
            <a:r>
              <a:rPr lang="en-US" altLang="ja-JP" sz="1200" dirty="0"/>
              <a:t>5</a:t>
            </a:r>
            <a:r>
              <a:rPr lang="ja-JP" altLang="en-US" sz="1200" dirty="0"/>
              <a:t>年間増加量（</a:t>
            </a:r>
            <a:r>
              <a:rPr lang="en-US" altLang="ja-JP" sz="1200" dirty="0"/>
              <a:t>TIFF</a:t>
            </a:r>
            <a:r>
              <a:rPr lang="ja-JP" altLang="en-US" sz="1200" dirty="0"/>
              <a:t>＋</a:t>
            </a:r>
            <a:r>
              <a:rPr lang="en-US" altLang="ja-JP" sz="1200" dirty="0"/>
              <a:t> </a:t>
            </a:r>
            <a:r>
              <a:rPr lang="ja-JP" altLang="en-US" sz="1200" dirty="0"/>
              <a:t>サムネイル）</a:t>
            </a:r>
            <a:endParaRPr lang="en-US" altLang="ja-JP" sz="1200" dirty="0"/>
          </a:p>
          <a:p>
            <a:pPr marL="400050" lvl="1" indent="0">
              <a:buNone/>
            </a:pPr>
            <a:r>
              <a:rPr lang="ja-JP" altLang="en-US" sz="1200" dirty="0"/>
              <a:t>　　Ｇドライブ </a:t>
            </a:r>
            <a:r>
              <a:rPr lang="en-US" altLang="ja-JP" sz="1200" dirty="0"/>
              <a:t>= 670GB+ 50KBx385</a:t>
            </a:r>
            <a:r>
              <a:rPr lang="ja-JP" altLang="en-US" sz="1200" dirty="0"/>
              <a:t>万件</a:t>
            </a:r>
            <a:r>
              <a:rPr lang="en-US" altLang="ja-JP" sz="1200" dirty="0"/>
              <a:t>+33.7GB</a:t>
            </a:r>
            <a:r>
              <a:rPr lang="ja-JP" altLang="en-US" sz="1200" dirty="0"/>
              <a:t>ｘ</a:t>
            </a:r>
            <a:r>
              <a:rPr lang="en-US" altLang="ja-JP" sz="1200" dirty="0"/>
              <a:t>5</a:t>
            </a:r>
            <a:r>
              <a:rPr lang="ja-JP" altLang="en-US" sz="1200" dirty="0"/>
              <a:t>年</a:t>
            </a:r>
            <a:r>
              <a:rPr lang="en-US" altLang="ja-JP" sz="1200" dirty="0"/>
              <a:t>+50KBx12.6</a:t>
            </a:r>
            <a:r>
              <a:rPr lang="ja-JP" altLang="en-US" sz="1200" dirty="0"/>
              <a:t>万件</a:t>
            </a:r>
            <a:r>
              <a:rPr lang="en-US" altLang="ja-JP" sz="1200" dirty="0"/>
              <a:t>x5</a:t>
            </a:r>
            <a:r>
              <a:rPr lang="ja-JP" altLang="en-US" sz="1200" dirty="0"/>
              <a:t>年</a:t>
            </a:r>
            <a:endParaRPr lang="en-US" altLang="ja-JP" sz="1200" dirty="0"/>
          </a:p>
          <a:p>
            <a:pPr marL="400050" lvl="1" indent="0">
              <a:buNone/>
            </a:pPr>
            <a:r>
              <a:rPr lang="en-US" altLang="ja-JP" sz="1200" dirty="0"/>
              <a:t>	          = 1.06TB</a:t>
            </a:r>
            <a:r>
              <a:rPr lang="ja-JP" altLang="en-US" sz="1200" dirty="0"/>
              <a:t>　⇒　</a:t>
            </a:r>
            <a:r>
              <a:rPr lang="en-US" altLang="ja-JP" sz="1200" dirty="0"/>
              <a:t>3TB</a:t>
            </a:r>
            <a:r>
              <a:rPr lang="ja-JP" altLang="en-US" sz="1200" dirty="0"/>
              <a:t>あれば十分に余裕ありと判断できます</a:t>
            </a:r>
          </a:p>
        </p:txBody>
      </p:sp>
      <p:pic>
        <p:nvPicPr>
          <p:cNvPr id="15" name="図 14">
            <a:extLst>
              <a:ext uri="{FF2B5EF4-FFF2-40B4-BE49-F238E27FC236}">
                <a16:creationId xmlns:a16="http://schemas.microsoft.com/office/drawing/2014/main" id="{7C925F82-DEAA-7A3E-0E86-7AC1FDC35D79}"/>
              </a:ext>
            </a:extLst>
          </p:cNvPr>
          <p:cNvPicPr>
            <a:picLocks noChangeAspect="1"/>
          </p:cNvPicPr>
          <p:nvPr/>
        </p:nvPicPr>
        <p:blipFill>
          <a:blip r:embed="rId2"/>
          <a:stretch>
            <a:fillRect/>
          </a:stretch>
        </p:blipFill>
        <p:spPr>
          <a:xfrm>
            <a:off x="1568624" y="2348880"/>
            <a:ext cx="6264696" cy="4093143"/>
          </a:xfrm>
          <a:prstGeom prst="rect">
            <a:avLst/>
          </a:prstGeom>
          <a:ln w="15875">
            <a:solidFill>
              <a:schemeClr val="accent1"/>
            </a:solidFill>
          </a:ln>
        </p:spPr>
      </p:pic>
    </p:spTree>
    <p:extLst>
      <p:ext uri="{BB962C8B-B14F-4D97-AF65-F5344CB8AC3E}">
        <p14:creationId xmlns:p14="http://schemas.microsoft.com/office/powerpoint/2010/main" val="1188173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fontAlgn="t"/>
            <a:r>
              <a:rPr lang="en-US" altLang="ja-JP" sz="2000" u="none" strike="noStrike" dirty="0">
                <a:effectLst/>
                <a:latin typeface="+mn-lt"/>
                <a:ea typeface="+mn-ea"/>
              </a:rPr>
              <a:t>Spring</a:t>
            </a:r>
            <a:r>
              <a:rPr lang="ja-JP" altLang="en-US" sz="2000" u="none" strike="noStrike" dirty="0">
                <a:effectLst/>
                <a:latin typeface="+mn-lt"/>
                <a:ea typeface="+mn-ea"/>
              </a:rPr>
              <a:t>マイグレーション方針</a:t>
            </a:r>
            <a:endParaRPr kumimoji="1" lang="ja-JP" altLang="en-US" dirty="0"/>
          </a:p>
        </p:txBody>
      </p:sp>
      <p:sp>
        <p:nvSpPr>
          <p:cNvPr id="3" name="コンテンツ プレースホルダー 2"/>
          <p:cNvSpPr>
            <a:spLocks noGrp="1"/>
          </p:cNvSpPr>
          <p:nvPr>
            <p:ph idx="1"/>
          </p:nvPr>
        </p:nvSpPr>
        <p:spPr>
          <a:xfrm>
            <a:off x="495300" y="836713"/>
            <a:ext cx="9066212" cy="5184576"/>
          </a:xfrm>
        </p:spPr>
        <p:txBody>
          <a:bodyPr/>
          <a:lstStyle/>
          <a:p>
            <a:pPr marL="0" indent="0">
              <a:spcBef>
                <a:spcPts val="0"/>
              </a:spcBef>
              <a:spcAft>
                <a:spcPts val="600"/>
              </a:spcAft>
              <a:buNone/>
            </a:pPr>
            <a:r>
              <a:rPr lang="ja-JP" altLang="en-US" dirty="0"/>
              <a:t>今回の移行開発では以下の理由により</a:t>
            </a:r>
            <a:r>
              <a:rPr lang="en-US" altLang="ja-JP" dirty="0"/>
              <a:t>Spring MVC</a:t>
            </a:r>
            <a:r>
              <a:rPr lang="ja-JP" altLang="en-US" dirty="0"/>
              <a:t>を採択することとします。</a:t>
            </a:r>
            <a:br>
              <a:rPr lang="ja-JP" altLang="en-US" dirty="0"/>
            </a:br>
            <a:r>
              <a:rPr lang="ja-JP" altLang="en-US" dirty="0"/>
              <a:t>　　</a:t>
            </a:r>
            <a:br>
              <a:rPr lang="ja-JP" altLang="en-US" dirty="0"/>
            </a:br>
            <a:r>
              <a:rPr lang="ja-JP" altLang="en-US" dirty="0"/>
              <a:t>　</a:t>
            </a:r>
            <a:endParaRPr lang="en-US" altLang="ja-JP" dirty="0"/>
          </a:p>
        </p:txBody>
      </p:sp>
      <p:graphicFrame>
        <p:nvGraphicFramePr>
          <p:cNvPr id="4" name="表 3">
            <a:extLst>
              <a:ext uri="{FF2B5EF4-FFF2-40B4-BE49-F238E27FC236}">
                <a16:creationId xmlns:a16="http://schemas.microsoft.com/office/drawing/2014/main" id="{0B7BDFC0-7CA6-7A6D-62DB-A7F05FF92EFD}"/>
              </a:ext>
            </a:extLst>
          </p:cNvPr>
          <p:cNvGraphicFramePr>
            <a:graphicFrameLocks noGrp="1"/>
          </p:cNvGraphicFramePr>
          <p:nvPr/>
        </p:nvGraphicFramePr>
        <p:xfrm>
          <a:off x="635918" y="1412776"/>
          <a:ext cx="8784975" cy="4536197"/>
        </p:xfrm>
        <a:graphic>
          <a:graphicData uri="http://schemas.openxmlformats.org/drawingml/2006/table">
            <a:tbl>
              <a:tblPr firstRow="1" bandRow="1">
                <a:tableStyleId>{5C22544A-7EE6-4342-B048-85BDC9FD1C3A}</a:tableStyleId>
              </a:tblPr>
              <a:tblGrid>
                <a:gridCol w="1364754">
                  <a:extLst>
                    <a:ext uri="{9D8B030D-6E8A-4147-A177-3AD203B41FA5}">
                      <a16:colId xmlns:a16="http://schemas.microsoft.com/office/drawing/2014/main" val="89990433"/>
                    </a:ext>
                  </a:extLst>
                </a:gridCol>
                <a:gridCol w="3456384">
                  <a:extLst>
                    <a:ext uri="{9D8B030D-6E8A-4147-A177-3AD203B41FA5}">
                      <a16:colId xmlns:a16="http://schemas.microsoft.com/office/drawing/2014/main" val="1123237987"/>
                    </a:ext>
                  </a:extLst>
                </a:gridCol>
                <a:gridCol w="3240360">
                  <a:extLst>
                    <a:ext uri="{9D8B030D-6E8A-4147-A177-3AD203B41FA5}">
                      <a16:colId xmlns:a16="http://schemas.microsoft.com/office/drawing/2014/main" val="4275890215"/>
                    </a:ext>
                  </a:extLst>
                </a:gridCol>
                <a:gridCol w="723477">
                  <a:extLst>
                    <a:ext uri="{9D8B030D-6E8A-4147-A177-3AD203B41FA5}">
                      <a16:colId xmlns:a16="http://schemas.microsoft.com/office/drawing/2014/main" val="2856483557"/>
                    </a:ext>
                  </a:extLst>
                </a:gridCol>
              </a:tblGrid>
              <a:tr h="512837">
                <a:tc>
                  <a:txBody>
                    <a:bodyPr/>
                    <a:lstStyle/>
                    <a:p>
                      <a:endParaRPr kumimoji="1" lang="ja-JP" altLang="en-US" sz="1400" dirty="0"/>
                    </a:p>
                  </a:txBody>
                  <a:tcPr/>
                </a:tc>
                <a:tc>
                  <a:txBody>
                    <a:bodyPr/>
                    <a:lstStyle/>
                    <a:p>
                      <a:r>
                        <a:rPr kumimoji="1" lang="ja-JP" altLang="en-US" sz="1400" dirty="0"/>
                        <a:t>メリット</a:t>
                      </a:r>
                    </a:p>
                  </a:txBody>
                  <a:tcPr/>
                </a:tc>
                <a:tc>
                  <a:txBody>
                    <a:bodyPr/>
                    <a:lstStyle/>
                    <a:p>
                      <a:r>
                        <a:rPr kumimoji="1" lang="ja-JP" altLang="en-US" sz="1400" dirty="0"/>
                        <a:t>デメリット</a:t>
                      </a:r>
                    </a:p>
                  </a:txBody>
                  <a:tcPr/>
                </a:tc>
                <a:tc>
                  <a:txBody>
                    <a:bodyPr/>
                    <a:lstStyle/>
                    <a:p>
                      <a:r>
                        <a:rPr kumimoji="1" lang="ja-JP" altLang="en-US" sz="1400" dirty="0"/>
                        <a:t>結果</a:t>
                      </a:r>
                    </a:p>
                  </a:txBody>
                  <a:tcPr/>
                </a:tc>
                <a:extLst>
                  <a:ext uri="{0D108BD9-81ED-4DB2-BD59-A6C34878D82A}">
                    <a16:rowId xmlns:a16="http://schemas.microsoft.com/office/drawing/2014/main" val="2358544691"/>
                  </a:ext>
                </a:extLst>
              </a:tr>
              <a:tr h="1647403">
                <a:tc>
                  <a:txBody>
                    <a:bodyPr/>
                    <a:lstStyle/>
                    <a:p>
                      <a:r>
                        <a:rPr kumimoji="1" lang="en-US" altLang="ja-JP" sz="1400" dirty="0"/>
                        <a:t>Spring MVC</a:t>
                      </a:r>
                      <a:endParaRPr kumimoji="1" lang="ja-JP" altLang="en-US" sz="1400" dirty="0"/>
                    </a:p>
                  </a:txBody>
                  <a:tcPr/>
                </a:tc>
                <a:tc>
                  <a:txBody>
                    <a:bodyPr/>
                    <a:lstStyle/>
                    <a:p>
                      <a:pPr marL="285750" indent="-285750">
                        <a:buFont typeface="Arial" panose="020B0604020202020204" pitchFamily="34" charset="0"/>
                        <a:buChar char="•"/>
                      </a:pPr>
                      <a:r>
                        <a:rPr lang="ja-JP" altLang="en-US" sz="1400" dirty="0"/>
                        <a:t>アプリ開発に必要な一部のライブラリは自分で設定することになるが設定後に他の</a:t>
                      </a:r>
                      <a:r>
                        <a:rPr lang="en-US" altLang="ja-JP" sz="1400" dirty="0"/>
                        <a:t>PC</a:t>
                      </a:r>
                      <a:r>
                        <a:rPr lang="ja-JP" altLang="en-US" sz="1400" dirty="0"/>
                        <a:t>への環境設定の流用が可能</a:t>
                      </a:r>
                      <a:endParaRPr lang="en-US" altLang="ja-JP" sz="1400" dirty="0"/>
                    </a:p>
                    <a:p>
                      <a:pPr marL="285750"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ja-JP" altLang="en-US" sz="1400" dirty="0"/>
                        <a:t>アプリの</a:t>
                      </a:r>
                      <a:r>
                        <a:rPr lang="en-US" altLang="ja-JP" sz="1400" dirty="0"/>
                        <a:t>Deploy</a:t>
                      </a:r>
                      <a:r>
                        <a:rPr lang="ja-JP" altLang="en-US" sz="1400" dirty="0"/>
                        <a:t>方法が現行同様</a:t>
                      </a:r>
                      <a:r>
                        <a:rPr lang="en-US" altLang="ja-JP" sz="1400" dirty="0"/>
                        <a:t>WAR</a:t>
                      </a:r>
                      <a:r>
                        <a:rPr lang="ja-JP" altLang="en-US" sz="1400" dirty="0"/>
                        <a:t>ファイルコピーでよい（保守性がよい）</a:t>
                      </a:r>
                      <a:endParaRPr kumimoji="1" lang="ja-JP" altLang="en-US" sz="1400" dirty="0"/>
                    </a:p>
                  </a:txBody>
                  <a:tcPr/>
                </a:tc>
                <a:tc>
                  <a:txBody>
                    <a:bodyPr/>
                    <a:lstStyle/>
                    <a:p>
                      <a:pPr marL="285750" indent="-285750">
                        <a:buFont typeface="Arial" panose="020B0604020202020204" pitchFamily="34" charset="0"/>
                        <a:buChar char="•"/>
                      </a:pPr>
                      <a:r>
                        <a:rPr lang="ja-JP" altLang="en-US" sz="1400" dirty="0"/>
                        <a:t>アプリ開発に必要な一部のライブラリは自分で設定が必要</a:t>
                      </a:r>
                      <a:endParaRPr lang="en-US" altLang="ja-JP" sz="1400" dirty="0"/>
                    </a:p>
                  </a:txBody>
                  <a:tcPr/>
                </a:tc>
                <a:tc>
                  <a:txBody>
                    <a:bodyPr/>
                    <a:lstStyle/>
                    <a:p>
                      <a:pPr marL="0" indent="0" algn="ctr">
                        <a:buFontTx/>
                        <a:buNone/>
                      </a:pPr>
                      <a:r>
                        <a:rPr lang="ja-JP" altLang="en-US" sz="2400" dirty="0"/>
                        <a:t>〇</a:t>
                      </a:r>
                      <a:endParaRPr lang="en-US" altLang="ja-JP" sz="2400" dirty="0"/>
                    </a:p>
                  </a:txBody>
                  <a:tcPr anchor="ctr"/>
                </a:tc>
                <a:extLst>
                  <a:ext uri="{0D108BD9-81ED-4DB2-BD59-A6C34878D82A}">
                    <a16:rowId xmlns:a16="http://schemas.microsoft.com/office/drawing/2014/main" val="2738296377"/>
                  </a:ext>
                </a:extLst>
              </a:tr>
              <a:tr h="2191853">
                <a:tc>
                  <a:txBody>
                    <a:bodyPr/>
                    <a:lstStyle/>
                    <a:p>
                      <a:r>
                        <a:rPr lang="en-US" altLang="ja-JP" sz="1400" dirty="0"/>
                        <a:t>Spring boot</a:t>
                      </a:r>
                      <a:endParaRPr kumimoji="1" lang="ja-JP" altLang="en-US" sz="1400" dirty="0"/>
                    </a:p>
                  </a:txBody>
                  <a:tcPr/>
                </a:tc>
                <a:tc>
                  <a:txBody>
                    <a:bodyPr/>
                    <a:lstStyle/>
                    <a:p>
                      <a:pPr marL="285750" indent="-285750">
                        <a:buFont typeface="Arial" panose="020B0604020202020204" pitchFamily="34" charset="0"/>
                        <a:buChar char="•"/>
                      </a:pPr>
                      <a:r>
                        <a:rPr lang="en-US" altLang="ja-JP" sz="1400" dirty="0"/>
                        <a:t>MVC</a:t>
                      </a:r>
                      <a:r>
                        <a:rPr lang="ja-JP" altLang="en-US" sz="1400" dirty="0"/>
                        <a:t>の仕組みを引き継ぎながらプロジェクト開始時に</a:t>
                      </a:r>
                      <a:r>
                        <a:rPr lang="en-US" altLang="ja-JP" sz="1400" dirty="0"/>
                        <a:t>Web</a:t>
                      </a:r>
                      <a:r>
                        <a:rPr lang="ja-JP" altLang="en-US" sz="1400" dirty="0"/>
                        <a:t>アプリの構築に必要な設定や</a:t>
                      </a:r>
                      <a:r>
                        <a:rPr lang="en-US" altLang="ja-JP" sz="1400" dirty="0"/>
                        <a:t>Spring</a:t>
                      </a:r>
                      <a:r>
                        <a:rPr lang="ja-JP" altLang="en-US" sz="1400" dirty="0"/>
                        <a:t>パッケージが予めデフォルトで設定されることによりアプリに必要な環境をより容易に構築</a:t>
                      </a:r>
                      <a:endParaRPr lang="en-US" altLang="ja-JP" sz="1400" dirty="0"/>
                    </a:p>
                    <a:p>
                      <a:pPr marL="285750"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ja-JP" sz="1400" dirty="0"/>
                        <a:t>Tomcat</a:t>
                      </a:r>
                      <a:r>
                        <a:rPr lang="ja-JP" altLang="en-US" sz="1400" dirty="0"/>
                        <a:t>も内包しているためサーバーの構築が不要</a:t>
                      </a:r>
                      <a:endParaRPr kumimoji="1" lang="ja-JP" altLang="en-US" sz="1400" dirty="0"/>
                    </a:p>
                  </a:txBody>
                  <a:tcPr/>
                </a:tc>
                <a:tc>
                  <a:txBody>
                    <a:bodyPr/>
                    <a:lstStyle/>
                    <a:p>
                      <a:pPr marL="285750" indent="-285750">
                        <a:buFont typeface="Arial" panose="020B0604020202020204" pitchFamily="34" charset="0"/>
                        <a:buChar char="•"/>
                      </a:pPr>
                      <a:r>
                        <a:rPr lang="en-US" altLang="ja-JP" sz="1400" dirty="0"/>
                        <a:t>Tomcat</a:t>
                      </a:r>
                      <a:r>
                        <a:rPr lang="ja-JP" altLang="en-US" sz="1400" dirty="0"/>
                        <a:t>が内包されるためアプリの</a:t>
                      </a:r>
                      <a:r>
                        <a:rPr lang="en-US" altLang="ja-JP" sz="1400" dirty="0"/>
                        <a:t>Deploy</a:t>
                      </a:r>
                      <a:r>
                        <a:rPr lang="ja-JP" altLang="en-US" sz="1400" dirty="0"/>
                        <a:t>方法が現行の方法と異なる</a:t>
                      </a:r>
                      <a:endParaRPr lang="en-US" altLang="ja-JP" sz="1400" dirty="0"/>
                    </a:p>
                    <a:p>
                      <a:pPr marL="285750"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kumimoji="1" lang="ja-JP" altLang="en-US" sz="1400" dirty="0"/>
                        <a:t>現行システムの</a:t>
                      </a:r>
                      <a:r>
                        <a:rPr kumimoji="1" lang="en-US" altLang="ja-JP" sz="1400" dirty="0"/>
                        <a:t>JSP</a:t>
                      </a:r>
                      <a:r>
                        <a:rPr kumimoji="1" lang="ja-JP" altLang="en-US" sz="1400" dirty="0"/>
                        <a:t>は非推奨となっており</a:t>
                      </a:r>
                      <a:r>
                        <a:rPr lang="en-US" altLang="ja-JP" sz="1400" dirty="0"/>
                        <a:t>boot</a:t>
                      </a:r>
                      <a:r>
                        <a:rPr lang="ja-JP" altLang="en-US" sz="1400" dirty="0"/>
                        <a:t>が推奨するクライアントエンジンの対応に</a:t>
                      </a:r>
                      <a:r>
                        <a:rPr lang="en-US" altLang="ja-JP" sz="1400" dirty="0"/>
                        <a:t>JSP</a:t>
                      </a:r>
                      <a:r>
                        <a:rPr lang="ja-JP" altLang="en-US" sz="1400" dirty="0"/>
                        <a:t>の修正工数が多くなる</a:t>
                      </a:r>
                      <a:endParaRPr lang="en-US" altLang="ja-JP" sz="1400" dirty="0"/>
                    </a:p>
                    <a:p>
                      <a:pPr marL="285750"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kumimoji="1" lang="en-US" altLang="ja-JP" sz="1400" dirty="0"/>
                        <a:t>MVC</a:t>
                      </a:r>
                      <a:r>
                        <a:rPr kumimoji="1" lang="ja-JP" altLang="en-US" sz="1400" dirty="0"/>
                        <a:t>に比べ自由度が少ない</a:t>
                      </a:r>
                    </a:p>
                  </a:txBody>
                  <a:tcPr/>
                </a:tc>
                <a:tc>
                  <a:txBody>
                    <a:bodyPr/>
                    <a:lstStyle/>
                    <a:p>
                      <a:pPr marL="0" indent="0" algn="ctr">
                        <a:buFontTx/>
                        <a:buNone/>
                      </a:pPr>
                      <a:r>
                        <a:rPr kumimoji="1" lang="en-US" altLang="ja-JP" sz="2400" dirty="0"/>
                        <a:t>×</a:t>
                      </a:r>
                      <a:endParaRPr kumimoji="1" lang="ja-JP" altLang="en-US" sz="2400" dirty="0"/>
                    </a:p>
                  </a:txBody>
                  <a:tcPr anchor="ctr"/>
                </a:tc>
                <a:extLst>
                  <a:ext uri="{0D108BD9-81ED-4DB2-BD59-A6C34878D82A}">
                    <a16:rowId xmlns:a16="http://schemas.microsoft.com/office/drawing/2014/main" val="3712756020"/>
                  </a:ext>
                </a:extLst>
              </a:tr>
            </a:tbl>
          </a:graphicData>
        </a:graphic>
      </p:graphicFrame>
    </p:spTree>
    <p:extLst>
      <p:ext uri="{BB962C8B-B14F-4D97-AF65-F5344CB8AC3E}">
        <p14:creationId xmlns:p14="http://schemas.microsoft.com/office/powerpoint/2010/main" val="24504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7A8CC4-BAFF-669D-EAB3-7D7F5533E7CF}"/>
              </a:ext>
            </a:extLst>
          </p:cNvPr>
          <p:cNvSpPr>
            <a:spLocks noGrp="1"/>
          </p:cNvSpPr>
          <p:nvPr>
            <p:ph type="title"/>
          </p:nvPr>
        </p:nvSpPr>
        <p:spPr/>
        <p:txBody>
          <a:bodyPr/>
          <a:lstStyle/>
          <a:p>
            <a:r>
              <a:rPr lang="en-US" altLang="ja-JP" sz="2000" u="none" strike="noStrike" dirty="0">
                <a:effectLst/>
                <a:latin typeface="+mn-lt"/>
                <a:ea typeface="+mn-ea"/>
              </a:rPr>
              <a:t>Spring</a:t>
            </a:r>
            <a:r>
              <a:rPr lang="ja-JP" altLang="en-US" sz="2000" u="none" strike="noStrike" dirty="0">
                <a:effectLst/>
                <a:latin typeface="+mn-lt"/>
                <a:ea typeface="+mn-ea"/>
              </a:rPr>
              <a:t>マイグレーション方針</a:t>
            </a:r>
            <a:endParaRPr kumimoji="1" lang="ja-JP" altLang="en-US" dirty="0"/>
          </a:p>
        </p:txBody>
      </p:sp>
      <p:sp>
        <p:nvSpPr>
          <p:cNvPr id="3" name="コンテンツ プレースホルダー 2">
            <a:extLst>
              <a:ext uri="{FF2B5EF4-FFF2-40B4-BE49-F238E27FC236}">
                <a16:creationId xmlns:a16="http://schemas.microsoft.com/office/drawing/2014/main" id="{FF872FCF-E1AE-61FA-19AD-985DF64CD93B}"/>
              </a:ext>
            </a:extLst>
          </p:cNvPr>
          <p:cNvSpPr>
            <a:spLocks noGrp="1"/>
          </p:cNvSpPr>
          <p:nvPr>
            <p:ph idx="1"/>
          </p:nvPr>
        </p:nvSpPr>
        <p:spPr/>
        <p:txBody>
          <a:bodyPr/>
          <a:lstStyle/>
          <a:p>
            <a:pPr>
              <a:lnSpc>
                <a:spcPct val="200000"/>
              </a:lnSpc>
              <a:buFont typeface="Wingdings" panose="05000000000000000000" pitchFamily="2" charset="2"/>
              <a:buChar char="n"/>
            </a:pPr>
            <a:r>
              <a:rPr kumimoji="1" lang="ja-JP" altLang="en-US" dirty="0"/>
              <a:t>公式サイトでメンテナンスが活発に行われ、現行ソースコードとの高い親和性を持つ</a:t>
            </a:r>
            <a:r>
              <a:rPr kumimoji="1" lang="en-US" altLang="ja-JP" dirty="0"/>
              <a:t>Spring MVC</a:t>
            </a:r>
            <a:r>
              <a:rPr kumimoji="1" lang="ja-JP" altLang="en-US" dirty="0"/>
              <a:t>（</a:t>
            </a:r>
            <a:r>
              <a:rPr kumimoji="1" lang="en-US" altLang="ja-JP" dirty="0"/>
              <a:t>5.3.34</a:t>
            </a:r>
            <a:r>
              <a:rPr kumimoji="1" lang="ja-JP" altLang="en-US" dirty="0"/>
              <a:t>）を採用します。</a:t>
            </a:r>
            <a:endParaRPr kumimoji="1" lang="en-US" altLang="ja-JP" dirty="0"/>
          </a:p>
          <a:p>
            <a:pPr>
              <a:lnSpc>
                <a:spcPct val="200000"/>
              </a:lnSpc>
              <a:buFont typeface="Wingdings" panose="05000000000000000000" pitchFamily="2" charset="2"/>
              <a:buChar char="n"/>
            </a:pPr>
            <a:r>
              <a:rPr kumimoji="1" lang="ja-JP" altLang="en-US" dirty="0"/>
              <a:t>システム要件（機能要件、セキュリティ要件、非機能要件など）は現行を踏襲します。</a:t>
            </a:r>
          </a:p>
          <a:p>
            <a:pPr>
              <a:lnSpc>
                <a:spcPct val="200000"/>
              </a:lnSpc>
              <a:buFont typeface="Wingdings" panose="05000000000000000000" pitchFamily="2" charset="2"/>
              <a:buChar char="n"/>
            </a:pPr>
            <a:r>
              <a:rPr kumimoji="1" lang="ja-JP" altLang="en-US" dirty="0"/>
              <a:t>現行ソースコードのリファクタリング（プログラムの外部仕様を変えずにソースコードの内部構造を改良する作業）は原則実施しないこととします。</a:t>
            </a:r>
            <a:br>
              <a:rPr kumimoji="1" lang="en-US" altLang="ja-JP" dirty="0"/>
            </a:br>
            <a:r>
              <a:rPr lang="ja-JP" altLang="en-US" sz="1400" dirty="0"/>
              <a:t>例として、原図庫作業依頼の原図借用依頼、図面以外焼付依頼等の不要となった機能は</a:t>
            </a:r>
            <a:br>
              <a:rPr lang="en-US" altLang="ja-JP" sz="1400" dirty="0"/>
            </a:br>
            <a:r>
              <a:rPr lang="ja-JP" altLang="en-US" sz="1400" dirty="0"/>
              <a:t>ソースコードから削除すると予期しない不具合が発生する可能性があるため現状のまま移行します。</a:t>
            </a:r>
            <a:endParaRPr lang="en-US" altLang="ja-JP" dirty="0"/>
          </a:p>
          <a:p>
            <a:pPr marL="0" indent="0">
              <a:lnSpc>
                <a:spcPct val="200000"/>
              </a:lnSpc>
              <a:buNone/>
            </a:pPr>
            <a:endParaRPr kumimoji="1" lang="ja-JP" altLang="en-US" dirty="0"/>
          </a:p>
          <a:p>
            <a:pPr>
              <a:lnSpc>
                <a:spcPct val="200000"/>
              </a:lnSpc>
              <a:buFont typeface="Wingdings" panose="05000000000000000000" pitchFamily="2" charset="2"/>
              <a:buChar char="n"/>
            </a:pPr>
            <a:endParaRPr kumimoji="1" lang="en-US" altLang="ja-JP" dirty="0"/>
          </a:p>
          <a:p>
            <a:pPr>
              <a:lnSpc>
                <a:spcPct val="200000"/>
              </a:lnSpc>
              <a:buFont typeface="Wingdings" panose="05000000000000000000" pitchFamily="2" charset="2"/>
              <a:buChar char="n"/>
            </a:pPr>
            <a:endParaRPr kumimoji="1" lang="ja-JP" altLang="en-US" dirty="0"/>
          </a:p>
        </p:txBody>
      </p:sp>
    </p:spTree>
    <p:extLst>
      <p:ext uri="{BB962C8B-B14F-4D97-AF65-F5344CB8AC3E}">
        <p14:creationId xmlns:p14="http://schemas.microsoft.com/office/powerpoint/2010/main" val="1489126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AF8AE1CE-A368-7118-C52E-70FF251D36C4}"/>
              </a:ext>
            </a:extLst>
          </p:cNvPr>
          <p:cNvPicPr>
            <a:picLocks noChangeAspect="1"/>
          </p:cNvPicPr>
          <p:nvPr/>
        </p:nvPicPr>
        <p:blipFill>
          <a:blip r:embed="rId2"/>
          <a:stretch>
            <a:fillRect/>
          </a:stretch>
        </p:blipFill>
        <p:spPr>
          <a:xfrm>
            <a:off x="1512168" y="2676643"/>
            <a:ext cx="6249144" cy="2480549"/>
          </a:xfrm>
          <a:prstGeom prst="rect">
            <a:avLst/>
          </a:prstGeom>
        </p:spPr>
      </p:pic>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機能改修</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外部システム連携時のパスワード有効期限チェック</a:t>
            </a:r>
            <a:endParaRPr kumimoji="1" lang="ja-JP" altLang="en-US" dirty="0"/>
          </a:p>
        </p:txBody>
      </p:sp>
      <p:sp>
        <p:nvSpPr>
          <p:cNvPr id="4" name="コンテンツ プレースホルダー 2">
            <a:extLst>
              <a:ext uri="{FF2B5EF4-FFF2-40B4-BE49-F238E27FC236}">
                <a16:creationId xmlns:a16="http://schemas.microsoft.com/office/drawing/2014/main" id="{58FB7614-C5AF-ECFB-9FDA-FEFB45E91293}"/>
              </a:ext>
            </a:extLst>
          </p:cNvPr>
          <p:cNvSpPr>
            <a:spLocks noGrp="1"/>
          </p:cNvSpPr>
          <p:nvPr>
            <p:ph idx="1"/>
          </p:nvPr>
        </p:nvSpPr>
        <p:spPr>
          <a:xfrm>
            <a:off x="495300" y="836712"/>
            <a:ext cx="9282236" cy="5792613"/>
          </a:xfrm>
        </p:spPr>
        <p:txBody>
          <a:bodyPr/>
          <a:lstStyle/>
          <a:p>
            <a:pPr>
              <a:spcBef>
                <a:spcPts val="0"/>
              </a:spcBef>
              <a:spcAft>
                <a:spcPts val="600"/>
              </a:spcAft>
              <a:buFont typeface="Wingdings" panose="05000000000000000000" pitchFamily="2" charset="2"/>
              <a:buChar char="n"/>
            </a:pPr>
            <a:r>
              <a:rPr lang="ja-JP" altLang="en-US" sz="1600" u="none" strike="noStrike" dirty="0">
                <a:effectLst/>
                <a:latin typeface="Meiryo UI" panose="020B0604030504040204" pitchFamily="50" charset="-128"/>
                <a:ea typeface="Meiryo UI" panose="020B0604030504040204" pitchFamily="50" charset="-128"/>
              </a:rPr>
              <a:t>外部システム連携時にパスワード有効期限チェック及び設定チェックを実施</a:t>
            </a:r>
            <a:endParaRPr lang="en-US" altLang="ja-JP" sz="1600" u="none" strike="noStrike" dirty="0">
              <a:effectLst/>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en-US" altLang="ja-JP" sz="1400" u="none" strike="noStrike" dirty="0">
                <a:effectLst/>
                <a:latin typeface="Meiryo UI" panose="020B0604030504040204" pitchFamily="50" charset="-128"/>
                <a:ea typeface="Meiryo UI" panose="020B0604030504040204" pitchFamily="50" charset="-128"/>
              </a:rPr>
              <a:t>1</a:t>
            </a:r>
            <a:r>
              <a:rPr lang="ja-JP" altLang="en-US" sz="1400" u="none" strike="noStrike" dirty="0">
                <a:effectLst/>
                <a:latin typeface="Meiryo UI" panose="020B0604030504040204" pitchFamily="50" charset="-128"/>
                <a:ea typeface="Meiryo UI" panose="020B0604030504040204" pitchFamily="50" charset="-128"/>
              </a:rPr>
              <a:t>図番指定、複数図番指定の両方に対して実施します。</a:t>
            </a:r>
            <a:endParaRPr lang="en-US" altLang="ja-JP" sz="1400" u="none" strike="noStrike" dirty="0">
              <a:effectLst/>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有効期限が切れていた場合は、</a:t>
            </a:r>
            <a:r>
              <a:rPr lang="ja-JP" altLang="en-US" sz="1400" u="none" strike="noStrike" dirty="0">
                <a:effectLst/>
                <a:latin typeface="Meiryo UI" panose="020B0604030504040204" pitchFamily="50" charset="-128"/>
                <a:ea typeface="Meiryo UI" panose="020B0604030504040204" pitchFamily="50" charset="-128"/>
              </a:rPr>
              <a:t>パスワード変更の画面は表示せずに、</a:t>
            </a:r>
            <a:r>
              <a:rPr lang="ja-JP" altLang="en-US" sz="1400" dirty="0">
                <a:latin typeface="Meiryo UI" panose="020B0604030504040204" pitchFamily="50" charset="-128"/>
                <a:ea typeface="Meiryo UI" panose="020B0604030504040204" pitchFamily="50" charset="-128"/>
              </a:rPr>
              <a:t>メッセージダイアログに</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「パスワードの有効期限が過ぎています。パスワードを再設定してください。」のメッセージを表示します。</a:t>
            </a: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パスワードが未設定又は、ログイン</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と同じパスワードの場合は、メッセージダイアログに</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「パスワードが未設定のため、パスワードを設定してください」のメッセージを表示します。</a:t>
            </a: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endParaRPr lang="en-US" altLang="ja-JP" sz="1400" dirty="0">
              <a:latin typeface="Meiryo UI" panose="020B0604030504040204" pitchFamily="50" charset="-128"/>
              <a:ea typeface="Meiryo UI" panose="020B0604030504040204" pitchFamily="50" charset="-128"/>
            </a:endParaRPr>
          </a:p>
          <a:p>
            <a:pPr lvl="1">
              <a:spcBef>
                <a:spcPts val="0"/>
              </a:spcBef>
              <a:spcAft>
                <a:spcPts val="600"/>
              </a:spcAft>
              <a:buFont typeface="Wingdings" panose="05000000000000000000" pitchFamily="2" charset="2"/>
              <a:buChar char="n"/>
            </a:pPr>
            <a:r>
              <a:rPr lang="ja-JP" altLang="en-US" sz="1400" dirty="0">
                <a:latin typeface="Meiryo UI" panose="020B0604030504040204" pitchFamily="50" charset="-128"/>
                <a:ea typeface="Meiryo UI" panose="020B0604030504040204" pitchFamily="50" charset="-128"/>
              </a:rPr>
              <a:t>エラーの内容は、エラーログに出力します。</a:t>
            </a:r>
            <a:endParaRPr lang="en-US" altLang="ja-JP" sz="1400" dirty="0">
              <a:latin typeface="Meiryo UI" panose="020B0604030504040204" pitchFamily="50" charset="-128"/>
              <a:ea typeface="Meiryo UI" panose="020B0604030504040204" pitchFamily="50" charset="-128"/>
            </a:endParaRPr>
          </a:p>
          <a:p>
            <a:pPr marL="914400" lvl="2" indent="0">
              <a:spcBef>
                <a:spcPts val="0"/>
              </a:spcBef>
              <a:spcAft>
                <a:spcPts val="600"/>
              </a:spcAft>
              <a:buNone/>
            </a:pPr>
            <a:r>
              <a:rPr lang="ja-JP" altLang="en-US" sz="1400" dirty="0">
                <a:latin typeface="Meiryo UI" panose="020B0604030504040204" pitchFamily="50" charset="-128"/>
                <a:ea typeface="Meiryo UI" panose="020B0604030504040204" pitchFamily="50" charset="-128"/>
              </a:rPr>
              <a:t>有効期限切れのエラー</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は「</a:t>
            </a:r>
            <a:r>
              <a:rPr lang="en-US" altLang="ja-JP" sz="1400" dirty="0">
                <a:latin typeface="Meiryo UI" panose="020B0604030504040204" pitchFamily="50" charset="-128"/>
                <a:ea typeface="Meiryo UI" panose="020B0604030504040204" pitchFamily="50" charset="-128"/>
              </a:rPr>
              <a:t>02</a:t>
            </a:r>
            <a:r>
              <a:rPr lang="ja-JP" altLang="en-US" sz="1400" dirty="0">
                <a:latin typeface="Meiryo UI" panose="020B0604030504040204" pitchFamily="50" charset="-128"/>
                <a:ea typeface="Meiryo UI" panose="020B0604030504040204" pitchFamily="50" charset="-128"/>
              </a:rPr>
              <a:t>」とし、その説明は「パスワード有効期限切れ」とします。</a:t>
            </a:r>
            <a:endParaRPr lang="en-US" altLang="ja-JP" sz="1400" dirty="0">
              <a:latin typeface="Meiryo UI" panose="020B0604030504040204" pitchFamily="50" charset="-128"/>
              <a:ea typeface="Meiryo UI" panose="020B0604030504040204" pitchFamily="50" charset="-128"/>
            </a:endParaRPr>
          </a:p>
          <a:p>
            <a:pPr marL="914400" lvl="2" indent="0">
              <a:spcBef>
                <a:spcPts val="0"/>
              </a:spcBef>
              <a:spcAft>
                <a:spcPts val="600"/>
              </a:spcAft>
              <a:buNone/>
            </a:pPr>
            <a:r>
              <a:rPr lang="ja-JP" altLang="en-US" sz="1400" dirty="0">
                <a:latin typeface="Meiryo UI" panose="020B0604030504040204" pitchFamily="50" charset="-128"/>
                <a:ea typeface="Meiryo UI" panose="020B0604030504040204" pitchFamily="50" charset="-128"/>
              </a:rPr>
              <a:t>パスワード未設定のエラー</a:t>
            </a:r>
            <a:r>
              <a:rPr lang="en-US" altLang="ja-JP" sz="1400" dirty="0">
                <a:latin typeface="Meiryo UI" panose="020B0604030504040204" pitchFamily="50" charset="-128"/>
                <a:ea typeface="Meiryo UI" panose="020B0604030504040204" pitchFamily="50" charset="-128"/>
              </a:rPr>
              <a:t>ID</a:t>
            </a:r>
            <a:r>
              <a:rPr lang="ja-JP" altLang="en-US" sz="1400" dirty="0">
                <a:latin typeface="Meiryo UI" panose="020B0604030504040204" pitchFamily="50" charset="-128"/>
                <a:ea typeface="Meiryo UI" panose="020B0604030504040204" pitchFamily="50" charset="-128"/>
              </a:rPr>
              <a:t>は「</a:t>
            </a:r>
            <a:r>
              <a:rPr lang="en-US" altLang="ja-JP" sz="1400" dirty="0">
                <a:latin typeface="Meiryo UI" panose="020B0604030504040204" pitchFamily="50" charset="-128"/>
                <a:ea typeface="Meiryo UI" panose="020B0604030504040204" pitchFamily="50" charset="-128"/>
              </a:rPr>
              <a:t>03</a:t>
            </a:r>
            <a:r>
              <a:rPr lang="ja-JP" altLang="en-US" sz="1400" dirty="0">
                <a:latin typeface="Meiryo UI" panose="020B0604030504040204" pitchFamily="50" charset="-128"/>
                <a:ea typeface="Meiryo UI" panose="020B0604030504040204" pitchFamily="50" charset="-128"/>
              </a:rPr>
              <a:t>」とし、その説明は「パスワード未設定」とします。</a:t>
            </a:r>
            <a:endParaRPr lang="en-US" altLang="ja-JP" sz="1400" dirty="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C72F537C-227D-C8E0-4AC8-51113D8BD550}"/>
              </a:ext>
            </a:extLst>
          </p:cNvPr>
          <p:cNvSpPr/>
          <p:nvPr/>
        </p:nvSpPr>
        <p:spPr>
          <a:xfrm>
            <a:off x="1728192" y="4312809"/>
            <a:ext cx="3528392" cy="2160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Tree>
    <p:extLst>
      <p:ext uri="{BB962C8B-B14F-4D97-AF65-F5344CB8AC3E}">
        <p14:creationId xmlns:p14="http://schemas.microsoft.com/office/powerpoint/2010/main" val="54789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391C46-ED2B-60FE-3D9E-122111AB8889}"/>
              </a:ext>
            </a:extLst>
          </p:cNvPr>
          <p:cNvSpPr>
            <a:spLocks noGrp="1"/>
          </p:cNvSpPr>
          <p:nvPr>
            <p:ph type="title"/>
          </p:nvPr>
        </p:nvSpPr>
        <p:spPr>
          <a:xfrm>
            <a:off x="273050" y="116632"/>
            <a:ext cx="6767513" cy="490538"/>
          </a:xfrm>
        </p:spPr>
        <p:txBody>
          <a:bodyPr/>
          <a:lstStyle/>
          <a:p>
            <a:r>
              <a:rPr lang="ja-JP" altLang="en-US" u="none" strike="noStrike" dirty="0">
                <a:effectLst/>
                <a:latin typeface="+mn-lt"/>
                <a:ea typeface="+mn-ea"/>
              </a:rPr>
              <a:t>機能改修</a:t>
            </a:r>
            <a:br>
              <a:rPr lang="en-US" altLang="ja-JP" u="none" strike="noStrike" dirty="0">
                <a:effectLst/>
                <a:latin typeface="+mn-lt"/>
                <a:ea typeface="+mn-ea"/>
              </a:rPr>
            </a:br>
            <a:r>
              <a:rPr lang="ja-JP" altLang="en-US" u="none" strike="noStrike" dirty="0">
                <a:effectLst/>
                <a:latin typeface="+mn-lt"/>
                <a:ea typeface="+mn-ea"/>
              </a:rPr>
              <a:t>　</a:t>
            </a:r>
            <a:r>
              <a:rPr lang="ja-JP" altLang="en-US" sz="1800" u="none" strike="noStrike" dirty="0">
                <a:effectLst/>
                <a:latin typeface="+mn-lt"/>
                <a:ea typeface="+mn-ea"/>
              </a:rPr>
              <a:t>外部システム連携のエラーログの改修</a:t>
            </a:r>
            <a:endParaRPr kumimoji="1" lang="ja-JP" altLang="en-US" sz="1800" dirty="0"/>
          </a:p>
        </p:txBody>
      </p:sp>
      <p:sp>
        <p:nvSpPr>
          <p:cNvPr id="4" name="コンテンツ プレースホルダー 2">
            <a:extLst>
              <a:ext uri="{FF2B5EF4-FFF2-40B4-BE49-F238E27FC236}">
                <a16:creationId xmlns:a16="http://schemas.microsoft.com/office/drawing/2014/main" id="{6A65C3A2-C5BF-0A4F-1A39-3B54B9303594}"/>
              </a:ext>
            </a:extLst>
          </p:cNvPr>
          <p:cNvSpPr>
            <a:spLocks noGrp="1"/>
          </p:cNvSpPr>
          <p:nvPr>
            <p:ph idx="1"/>
          </p:nvPr>
        </p:nvSpPr>
        <p:spPr>
          <a:xfrm>
            <a:off x="495300" y="836712"/>
            <a:ext cx="9282236" cy="5792613"/>
          </a:xfrm>
        </p:spPr>
        <p:txBody>
          <a:bodyPr/>
          <a:lstStyle/>
          <a:p>
            <a:pPr>
              <a:lnSpc>
                <a:spcPct val="150000"/>
              </a:lnSpc>
              <a:spcBef>
                <a:spcPts val="0"/>
              </a:spcBef>
              <a:spcAft>
                <a:spcPts val="600"/>
              </a:spcAft>
              <a:buFont typeface="Wingdings" panose="05000000000000000000" pitchFamily="2" charset="2"/>
              <a:buChar char="n"/>
            </a:pPr>
            <a:r>
              <a:rPr lang="ja-JP" altLang="en-US" sz="1600" u="none" strike="noStrike" dirty="0">
                <a:effectLst/>
                <a:latin typeface="MS UI Gothic" panose="020B0600070205080204" pitchFamily="50" charset="-128"/>
                <a:ea typeface="MS UI Gothic" panose="020B0600070205080204" pitchFamily="50" charset="-128"/>
              </a:rPr>
              <a:t>外部システム連携のエラーログへの外部システムユーザ</a:t>
            </a:r>
            <a:r>
              <a:rPr lang="en-US" altLang="ja-JP" sz="1600" u="none" strike="noStrike" dirty="0">
                <a:effectLst/>
                <a:latin typeface="MS UI Gothic" panose="020B0600070205080204" pitchFamily="50" charset="-128"/>
                <a:ea typeface="MS UI Gothic" panose="020B0600070205080204" pitchFamily="50" charset="-128"/>
              </a:rPr>
              <a:t>ID</a:t>
            </a:r>
            <a:r>
              <a:rPr lang="ja-JP" altLang="en-US" sz="1600" u="none" strike="noStrike" dirty="0">
                <a:effectLst/>
                <a:latin typeface="MS UI Gothic" panose="020B0600070205080204" pitchFamily="50" charset="-128"/>
                <a:ea typeface="MS UI Gothic" panose="020B0600070205080204" pitchFamily="50" charset="-128"/>
              </a:rPr>
              <a:t>の追加</a:t>
            </a:r>
            <a:endParaRPr lang="en-US" altLang="ja-JP" sz="1600" u="none" strike="noStrike" dirty="0">
              <a:effectLst/>
              <a:latin typeface="MS UI Gothic" panose="020B0600070205080204" pitchFamily="50" charset="-128"/>
              <a:ea typeface="MS UI Gothic" panose="020B0600070205080204" pitchFamily="50" charset="-128"/>
            </a:endParaRPr>
          </a:p>
          <a:p>
            <a:pPr marL="685800" lvl="1">
              <a:lnSpc>
                <a:spcPct val="150000"/>
              </a:lnSpc>
              <a:spcBef>
                <a:spcPts val="0"/>
              </a:spcBef>
              <a:spcAft>
                <a:spcPts val="600"/>
              </a:spcAft>
              <a:buFont typeface="Wingdings" panose="05000000000000000000" pitchFamily="2" charset="2"/>
              <a:buChar char="n"/>
            </a:pPr>
            <a:r>
              <a:rPr lang="ja-JP" altLang="en-US" sz="1400" u="none" strike="noStrike" dirty="0">
                <a:effectLst/>
                <a:latin typeface="MS UI Gothic" panose="020B0600070205080204" pitchFamily="50" charset="-128"/>
                <a:ea typeface="MS UI Gothic" panose="020B0600070205080204" pitchFamily="50" charset="-128"/>
              </a:rPr>
              <a:t>連携元システムから渡されるユーザー</a:t>
            </a:r>
            <a:r>
              <a:rPr lang="en-US" altLang="ja-JP" sz="1400" u="none" strike="noStrike" dirty="0">
                <a:effectLst/>
                <a:latin typeface="MS UI Gothic" panose="020B0600070205080204" pitchFamily="50" charset="-128"/>
                <a:ea typeface="MS UI Gothic" panose="020B0600070205080204" pitchFamily="50" charset="-128"/>
              </a:rPr>
              <a:t>ID</a:t>
            </a:r>
            <a:r>
              <a:rPr lang="ja-JP" altLang="en-US" sz="1400" u="none" strike="noStrike" dirty="0">
                <a:effectLst/>
                <a:latin typeface="MS UI Gothic" panose="020B0600070205080204" pitchFamily="50" charset="-128"/>
                <a:ea typeface="MS UI Gothic" panose="020B0600070205080204" pitchFamily="50" charset="-128"/>
              </a:rPr>
              <a:t>が、</a:t>
            </a:r>
            <a:r>
              <a:rPr lang="en-US" altLang="ja-JP" sz="1400" u="none" strike="noStrike" dirty="0">
                <a:effectLst/>
                <a:latin typeface="MS UI Gothic" panose="020B0600070205080204" pitchFamily="50" charset="-128"/>
                <a:ea typeface="MS UI Gothic" panose="020B0600070205080204" pitchFamily="50" charset="-128"/>
              </a:rPr>
              <a:t>DRASAP</a:t>
            </a:r>
            <a:r>
              <a:rPr lang="ja-JP" altLang="en-US" sz="1400" u="none" strike="noStrike" dirty="0">
                <a:effectLst/>
                <a:latin typeface="MS UI Gothic" panose="020B0600070205080204" pitchFamily="50" charset="-128"/>
                <a:ea typeface="MS UI Gothic" panose="020B0600070205080204" pitchFamily="50" charset="-128"/>
              </a:rPr>
              <a:t>のユーザー</a:t>
            </a:r>
            <a:r>
              <a:rPr lang="en-US" altLang="ja-JP" sz="1400" u="none" strike="noStrike" dirty="0">
                <a:effectLst/>
                <a:latin typeface="MS UI Gothic" panose="020B0600070205080204" pitchFamily="50" charset="-128"/>
                <a:ea typeface="MS UI Gothic" panose="020B0600070205080204" pitchFamily="50" charset="-128"/>
              </a:rPr>
              <a:t>ID</a:t>
            </a:r>
            <a:r>
              <a:rPr lang="ja-JP" altLang="en-US" sz="1400" u="none" strike="noStrike" dirty="0">
                <a:effectLst/>
                <a:latin typeface="MS UI Gothic" panose="020B0600070205080204" pitchFamily="50" charset="-128"/>
                <a:ea typeface="MS UI Gothic" panose="020B0600070205080204" pitchFamily="50" charset="-128"/>
              </a:rPr>
              <a:t>変換テーブルに未登録の場合は</a:t>
            </a:r>
            <a:br>
              <a:rPr lang="en-US" altLang="ja-JP" sz="1400" dirty="0">
                <a:latin typeface="MS UI Gothic" panose="020B0600070205080204" pitchFamily="50" charset="-128"/>
                <a:ea typeface="MS UI Gothic" panose="020B0600070205080204" pitchFamily="50" charset="-128"/>
              </a:rPr>
            </a:br>
            <a:r>
              <a:rPr lang="ja-JP" altLang="en-US" sz="1400" u="none" strike="noStrike" dirty="0">
                <a:effectLst/>
                <a:latin typeface="MS UI Gothic" panose="020B0600070205080204" pitchFamily="50" charset="-128"/>
                <a:ea typeface="MS UI Gothic" panose="020B0600070205080204" pitchFamily="50" charset="-128"/>
              </a:rPr>
              <a:t>エラーログ</a:t>
            </a:r>
            <a:r>
              <a:rPr lang="en-US" altLang="ja-JP" sz="1400" u="none" strike="noStrike" dirty="0">
                <a:effectLst/>
                <a:latin typeface="MS UI Gothic" panose="020B0600070205080204" pitchFamily="50" charset="-128"/>
                <a:ea typeface="MS UI Gothic" panose="020B0600070205080204" pitchFamily="50" charset="-128"/>
              </a:rPr>
              <a:t>(error.log)</a:t>
            </a:r>
            <a:r>
              <a:rPr lang="ja-JP" altLang="en-US" sz="1400" u="none" strike="noStrike" dirty="0">
                <a:effectLst/>
                <a:latin typeface="MS UI Gothic" panose="020B0600070205080204" pitchFamily="50" charset="-128"/>
                <a:ea typeface="MS UI Gothic" panose="020B0600070205080204" pitchFamily="50" charset="-128"/>
              </a:rPr>
              <a:t>のユーザー</a:t>
            </a:r>
            <a:r>
              <a:rPr lang="en-US" altLang="ja-JP" sz="1400" u="none" strike="noStrike" dirty="0">
                <a:effectLst/>
                <a:latin typeface="MS UI Gothic" panose="020B0600070205080204" pitchFamily="50" charset="-128"/>
                <a:ea typeface="MS UI Gothic" panose="020B0600070205080204" pitchFamily="50" charset="-128"/>
              </a:rPr>
              <a:t>ID</a:t>
            </a:r>
            <a:r>
              <a:rPr lang="ja-JP" altLang="en-US" sz="1400" u="none" strike="noStrike" dirty="0">
                <a:effectLst/>
                <a:latin typeface="MS UI Gothic" panose="020B0600070205080204" pitchFamily="50" charset="-128"/>
                <a:ea typeface="MS UI Gothic" panose="020B0600070205080204" pitchFamily="50" charset="-128"/>
              </a:rPr>
              <a:t>欄を空白にせず、連携元の復号後のユーザー</a:t>
            </a:r>
            <a:r>
              <a:rPr lang="en-US" altLang="ja-JP" sz="1400" u="none" strike="noStrike" dirty="0">
                <a:effectLst/>
                <a:latin typeface="MS UI Gothic" panose="020B0600070205080204" pitchFamily="50" charset="-128"/>
                <a:ea typeface="MS UI Gothic" panose="020B0600070205080204" pitchFamily="50" charset="-128"/>
              </a:rPr>
              <a:t>ID</a:t>
            </a:r>
            <a:r>
              <a:rPr lang="ja-JP" altLang="en-US" sz="1400" u="none" strike="noStrike" dirty="0">
                <a:effectLst/>
                <a:latin typeface="MS UI Gothic" panose="020B0600070205080204" pitchFamily="50" charset="-128"/>
                <a:ea typeface="MS UI Gothic" panose="020B0600070205080204" pitchFamily="50" charset="-128"/>
              </a:rPr>
              <a:t>を使って記入する。</a:t>
            </a:r>
            <a:endParaRPr lang="en-US" altLang="ja-JP" sz="1400" u="none" strike="noStrike" dirty="0">
              <a:effectLst/>
              <a:latin typeface="MS UI Gothic" panose="020B0600070205080204" pitchFamily="50" charset="-128"/>
              <a:ea typeface="MS UI Gothic" panose="020B0600070205080204" pitchFamily="50" charset="-128"/>
            </a:endParaRPr>
          </a:p>
          <a:p>
            <a:pPr marL="685800" lvl="1">
              <a:lnSpc>
                <a:spcPct val="150000"/>
              </a:lnSpc>
              <a:spcBef>
                <a:spcPts val="0"/>
              </a:spcBef>
              <a:spcAft>
                <a:spcPts val="600"/>
              </a:spcAft>
              <a:buFont typeface="Wingdings" panose="05000000000000000000" pitchFamily="2" charset="2"/>
              <a:buChar char="n"/>
            </a:pPr>
            <a:r>
              <a:rPr lang="ja-JP" altLang="en-US" sz="1400" dirty="0">
                <a:latin typeface="MS UI Gothic" panose="020B0600070205080204" pitchFamily="50" charset="-128"/>
                <a:ea typeface="MS UI Gothic" panose="020B0600070205080204" pitchFamily="50" charset="-128"/>
              </a:rPr>
              <a:t>未登録のケースは以下の通り</a:t>
            </a:r>
            <a:endParaRPr lang="en-US" altLang="ja-JP" sz="1400" dirty="0">
              <a:latin typeface="MS UI Gothic" panose="020B0600070205080204" pitchFamily="50" charset="-128"/>
              <a:ea typeface="MS UI Gothic" panose="020B0600070205080204" pitchFamily="50" charset="-128"/>
            </a:endParaRPr>
          </a:p>
          <a:p>
            <a:pPr marL="1085850" lvl="2">
              <a:lnSpc>
                <a:spcPct val="150000"/>
              </a:lnSpc>
              <a:spcBef>
                <a:spcPts val="0"/>
              </a:spcBef>
              <a:spcAft>
                <a:spcPts val="600"/>
              </a:spcAft>
              <a:buFont typeface="Wingdings" panose="05000000000000000000" pitchFamily="2" charset="2"/>
              <a:buChar char="n"/>
            </a:pPr>
            <a:r>
              <a:rPr lang="ja-JP" altLang="en-US" sz="1400" u="none" strike="noStrike" dirty="0">
                <a:effectLst/>
                <a:latin typeface="MS UI Gothic" panose="020B0600070205080204" pitchFamily="50" charset="-128"/>
                <a:ea typeface="MS UI Gothic" panose="020B0600070205080204" pitchFamily="50" charset="-128"/>
              </a:rPr>
              <a:t>ユーザＩＤ変換テーブルに外部システム側のユーザＩＤが登録されていない場合</a:t>
            </a:r>
            <a:endParaRPr lang="en-US" altLang="ja-JP" sz="1400" u="none" strike="noStrike" dirty="0">
              <a:effectLst/>
              <a:latin typeface="MS UI Gothic" panose="020B0600070205080204" pitchFamily="50" charset="-128"/>
              <a:ea typeface="MS UI Gothic" panose="020B0600070205080204" pitchFamily="50" charset="-128"/>
            </a:endParaRPr>
          </a:p>
          <a:p>
            <a:pPr marL="1085850" lvl="2">
              <a:lnSpc>
                <a:spcPct val="150000"/>
              </a:lnSpc>
              <a:spcBef>
                <a:spcPts val="0"/>
              </a:spcBef>
              <a:spcAft>
                <a:spcPts val="600"/>
              </a:spcAft>
              <a:buFont typeface="Wingdings" panose="05000000000000000000" pitchFamily="2" charset="2"/>
              <a:buChar char="n"/>
            </a:pPr>
            <a:r>
              <a:rPr lang="ja-JP" altLang="en-US" sz="1400" u="none" strike="noStrike" dirty="0">
                <a:effectLst/>
                <a:latin typeface="MS UI Gothic" panose="020B0600070205080204" pitchFamily="50" charset="-128"/>
                <a:ea typeface="MS UI Gothic" panose="020B0600070205080204" pitchFamily="50" charset="-128"/>
              </a:rPr>
              <a:t>ユーザＩＤ変換テーブルに外部システム側のユーザＩＤが登録されていても</a:t>
            </a:r>
            <a:br>
              <a:rPr lang="en-US" altLang="ja-JP" sz="1400" u="none" strike="noStrike" dirty="0">
                <a:effectLst/>
                <a:latin typeface="MS UI Gothic" panose="020B0600070205080204" pitchFamily="50" charset="-128"/>
                <a:ea typeface="MS UI Gothic" panose="020B0600070205080204" pitchFamily="50" charset="-128"/>
              </a:rPr>
            </a:br>
            <a:r>
              <a:rPr lang="ja-JP" altLang="en-US" sz="1400" u="none" strike="noStrike" dirty="0">
                <a:effectLst/>
                <a:latin typeface="MS UI Gothic" panose="020B0600070205080204" pitchFamily="50" charset="-128"/>
                <a:ea typeface="MS UI Gothic" panose="020B0600070205080204" pitchFamily="50" charset="-128"/>
              </a:rPr>
              <a:t>変換テーブルの</a:t>
            </a:r>
            <a:r>
              <a:rPr lang="en-US" altLang="ja-JP" sz="1400" u="none" strike="noStrike" dirty="0">
                <a:effectLst/>
                <a:latin typeface="MS UI Gothic" panose="020B0600070205080204" pitchFamily="50" charset="-128"/>
                <a:ea typeface="MS UI Gothic" panose="020B0600070205080204" pitchFamily="50" charset="-128"/>
              </a:rPr>
              <a:t>DRASAP</a:t>
            </a:r>
            <a:r>
              <a:rPr lang="ja-JP" altLang="en-US" sz="1400" u="none" strike="noStrike" dirty="0">
                <a:effectLst/>
                <a:latin typeface="MS UI Gothic" panose="020B0600070205080204" pitchFamily="50" charset="-128"/>
                <a:ea typeface="MS UI Gothic" panose="020B0600070205080204" pitchFamily="50" charset="-128"/>
              </a:rPr>
              <a:t>側ユーザ</a:t>
            </a:r>
            <a:r>
              <a:rPr lang="en-US" altLang="ja-JP" sz="1400" u="none" strike="noStrike" dirty="0">
                <a:effectLst/>
                <a:latin typeface="MS UI Gothic" panose="020B0600070205080204" pitchFamily="50" charset="-128"/>
                <a:ea typeface="MS UI Gothic" panose="020B0600070205080204" pitchFamily="50" charset="-128"/>
              </a:rPr>
              <a:t>ID</a:t>
            </a:r>
            <a:r>
              <a:rPr lang="ja-JP" altLang="en-US" sz="1400" u="none" strike="noStrike" dirty="0">
                <a:effectLst/>
                <a:latin typeface="MS UI Gothic" panose="020B0600070205080204" pitchFamily="50" charset="-128"/>
                <a:ea typeface="MS UI Gothic" panose="020B0600070205080204" pitchFamily="50" charset="-128"/>
              </a:rPr>
              <a:t>に該当するユーザが存在しない場合</a:t>
            </a:r>
            <a:endParaRPr lang="en-US" altLang="ja-JP" sz="1400" u="none" strike="noStrike" dirty="0">
              <a:effectLst/>
              <a:latin typeface="MS UI Gothic" panose="020B0600070205080204" pitchFamily="50" charset="-128"/>
              <a:ea typeface="MS UI Gothic" panose="020B0600070205080204" pitchFamily="50" charset="-128"/>
            </a:endParaRPr>
          </a:p>
        </p:txBody>
      </p:sp>
    </p:spTree>
    <p:extLst>
      <p:ext uri="{BB962C8B-B14F-4D97-AF65-F5344CB8AC3E}">
        <p14:creationId xmlns:p14="http://schemas.microsoft.com/office/powerpoint/2010/main" val="3994637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コンテンツ プレースホルダー 2">
            <a:extLst>
              <a:ext uri="{FF2B5EF4-FFF2-40B4-BE49-F238E27FC236}">
                <a16:creationId xmlns:a16="http://schemas.microsoft.com/office/drawing/2014/main" id="{99637F99-2965-95EF-C314-D5D27C4232E3}"/>
              </a:ext>
            </a:extLst>
          </p:cNvPr>
          <p:cNvSpPr txBox="1">
            <a:spLocks/>
          </p:cNvSpPr>
          <p:nvPr/>
        </p:nvSpPr>
        <p:spPr bwMode="gray">
          <a:xfrm>
            <a:off x="495300" y="836712"/>
            <a:ext cx="9282236" cy="57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kumimoji="1" sz="18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1600">
                <a:solidFill>
                  <a:schemeClr val="tx1"/>
                </a:solidFill>
                <a:latin typeface="+mn-lt"/>
                <a:ea typeface="+mn-ea"/>
              </a:defRPr>
            </a:lvl2pPr>
            <a:lvl3pPr marL="1143000" indent="-228600" algn="l" rtl="0" eaLnBrk="1" fontAlgn="base" hangingPunct="1">
              <a:spcBef>
                <a:spcPct val="20000"/>
              </a:spcBef>
              <a:spcAft>
                <a:spcPct val="0"/>
              </a:spcAft>
              <a:buChar char="•"/>
              <a:defRPr kumimoji="1" sz="1600">
                <a:solidFill>
                  <a:schemeClr val="tx1"/>
                </a:solidFill>
                <a:latin typeface="+mn-lt"/>
                <a:ea typeface="+mn-ea"/>
              </a:defRPr>
            </a:lvl3pPr>
            <a:lvl4pPr marL="1600200" indent="-228600" algn="l" rtl="0" eaLnBrk="1" fontAlgn="base" hangingPunct="1">
              <a:spcBef>
                <a:spcPct val="20000"/>
              </a:spcBef>
              <a:spcAft>
                <a:spcPct val="0"/>
              </a:spcAft>
              <a:buChar char="–"/>
              <a:defRPr kumimoji="1" sz="1400">
                <a:solidFill>
                  <a:schemeClr val="tx1"/>
                </a:solidFill>
                <a:latin typeface="+mn-lt"/>
                <a:ea typeface="+mn-ea"/>
              </a:defRPr>
            </a:lvl4pPr>
            <a:lvl5pPr marL="2057400" indent="-228600" algn="l" rtl="0" eaLnBrk="1" fontAlgn="base" hangingPunct="1">
              <a:spcBef>
                <a:spcPct val="20000"/>
              </a:spcBef>
              <a:spcAft>
                <a:spcPct val="0"/>
              </a:spcAft>
              <a:buChar char="»"/>
              <a:defRPr kumimoji="1" sz="14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spcBef>
                <a:spcPts val="0"/>
              </a:spcBef>
              <a:spcAft>
                <a:spcPts val="600"/>
              </a:spcAft>
              <a:buFont typeface="Wingdings" panose="05000000000000000000" pitchFamily="2" charset="2"/>
              <a:buChar char="n"/>
            </a:pPr>
            <a:r>
              <a:rPr lang="ja-JP" altLang="en-US" sz="1600" kern="0" dirty="0">
                <a:latin typeface="MS UI Gothic" panose="020B0600070205080204" pitchFamily="50" charset="-128"/>
                <a:ea typeface="MS UI Gothic" panose="020B0600070205080204" pitchFamily="50" charset="-128"/>
              </a:rPr>
              <a:t>検索属性はスクロールバーを付け</a:t>
            </a:r>
            <a:r>
              <a:rPr lang="en-US" altLang="ja-JP" sz="1600" kern="0" dirty="0">
                <a:latin typeface="MS UI Gothic" panose="020B0600070205080204" pitchFamily="50" charset="-128"/>
                <a:ea typeface="MS UI Gothic" panose="020B0600070205080204" pitchFamily="50" charset="-128"/>
              </a:rPr>
              <a:t>10</a:t>
            </a:r>
            <a:r>
              <a:rPr lang="ja-JP" altLang="en-US" sz="1600" kern="0" dirty="0">
                <a:latin typeface="MS UI Gothic" panose="020B0600070205080204" pitchFamily="50" charset="-128"/>
                <a:ea typeface="MS UI Gothic" panose="020B0600070205080204" pitchFamily="50" charset="-128"/>
              </a:rPr>
              <a:t>項目まで表示</a:t>
            </a:r>
            <a:endParaRPr lang="en-US" altLang="ja-JP" sz="1600" kern="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000" kern="0" dirty="0">
                <a:latin typeface="MS UI Gothic" panose="020B0600070205080204" pitchFamily="50" charset="-128"/>
                <a:ea typeface="MS UI Gothic" panose="020B0600070205080204" pitchFamily="50" charset="-128"/>
              </a:rPr>
              <a:t>検索条件項目数を５個→</a:t>
            </a:r>
            <a:r>
              <a:rPr lang="en-US" altLang="ja-JP" sz="1000" kern="0" dirty="0">
                <a:latin typeface="MS UI Gothic" panose="020B0600070205080204" pitchFamily="50" charset="-128"/>
                <a:ea typeface="MS UI Gothic" panose="020B0600070205080204" pitchFamily="50" charset="-128"/>
              </a:rPr>
              <a:t>10</a:t>
            </a:r>
            <a:r>
              <a:rPr lang="ja-JP" altLang="en-US" sz="1000" kern="0" dirty="0">
                <a:latin typeface="MS UI Gothic" panose="020B0600070205080204" pitchFamily="50" charset="-128"/>
                <a:ea typeface="MS UI Gothic" panose="020B0600070205080204" pitchFamily="50" charset="-128"/>
              </a:rPr>
              <a:t>個に拡張し、検索結果の属性表示項目数を</a:t>
            </a:r>
            <a:r>
              <a:rPr lang="en-US" altLang="ja-JP" sz="1000" kern="0" dirty="0">
                <a:latin typeface="MS UI Gothic" panose="020B0600070205080204" pitchFamily="50" charset="-128"/>
                <a:ea typeface="MS UI Gothic" panose="020B0600070205080204" pitchFamily="50" charset="-128"/>
              </a:rPr>
              <a:t>6</a:t>
            </a:r>
            <a:r>
              <a:rPr lang="ja-JP" altLang="en-US" sz="1000" kern="0" dirty="0">
                <a:latin typeface="MS UI Gothic" panose="020B0600070205080204" pitchFamily="50" charset="-128"/>
                <a:ea typeface="MS UI Gothic" panose="020B0600070205080204" pitchFamily="50" charset="-128"/>
              </a:rPr>
              <a:t>個→</a:t>
            </a:r>
            <a:r>
              <a:rPr lang="en-US" altLang="ja-JP" sz="1000" kern="0" dirty="0">
                <a:latin typeface="MS UI Gothic" panose="020B0600070205080204" pitchFamily="50" charset="-128"/>
                <a:ea typeface="MS UI Gothic" panose="020B0600070205080204" pitchFamily="50" charset="-128"/>
              </a:rPr>
              <a:t>12</a:t>
            </a:r>
            <a:r>
              <a:rPr lang="ja-JP" altLang="en-US" sz="1000" kern="0" dirty="0">
                <a:latin typeface="MS UI Gothic" panose="020B0600070205080204" pitchFamily="50" charset="-128"/>
                <a:ea typeface="MS UI Gothic" panose="020B0600070205080204" pitchFamily="50" charset="-128"/>
              </a:rPr>
              <a:t>個に拡張します。</a:t>
            </a:r>
            <a:endParaRPr lang="en-US" altLang="ja-JP" sz="1000" kern="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000" kern="0" dirty="0">
                <a:latin typeface="MS UI Gothic" panose="020B0600070205080204" pitchFamily="50" charset="-128"/>
                <a:ea typeface="MS UI Gothic" panose="020B0600070205080204" pitchFamily="50" charset="-128"/>
              </a:rPr>
              <a:t>検索条件項目の右側に縦スクロールバーを付け、</a:t>
            </a:r>
            <a:r>
              <a:rPr lang="en-US" altLang="ja-JP" sz="1000" kern="0" dirty="0">
                <a:latin typeface="MS UI Gothic" panose="020B0600070205080204" pitchFamily="50" charset="-128"/>
                <a:ea typeface="MS UI Gothic" panose="020B0600070205080204" pitchFamily="50" charset="-128"/>
              </a:rPr>
              <a:t>10</a:t>
            </a:r>
            <a:r>
              <a:rPr lang="ja-JP" altLang="en-US" sz="1000" kern="0" dirty="0">
                <a:latin typeface="MS UI Gothic" panose="020B0600070205080204" pitchFamily="50" charset="-128"/>
                <a:ea typeface="MS UI Gothic" panose="020B0600070205080204" pitchFamily="50" charset="-128"/>
              </a:rPr>
              <a:t>項目まで条件を付けられるようにします。</a:t>
            </a:r>
            <a:endParaRPr lang="en-US" altLang="ja-JP" sz="1000" kern="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000" kern="0" dirty="0">
                <a:latin typeface="MS UI Gothic" panose="020B0600070205080204" pitchFamily="50" charset="-128"/>
                <a:ea typeface="MS UI Gothic" panose="020B0600070205080204" pitchFamily="50" charset="-128"/>
              </a:rPr>
              <a:t>検索属性項目を増やすことで、属性が画面に収まらない場合は、横スクロールバーを表示させます。</a:t>
            </a:r>
            <a:endParaRPr lang="en-US" altLang="ja-JP" sz="1000" kern="0" dirty="0">
              <a:latin typeface="MS UI Gothic" panose="020B0600070205080204" pitchFamily="50" charset="-128"/>
              <a:ea typeface="MS UI Gothic" panose="020B0600070205080204" pitchFamily="50" charset="-128"/>
            </a:endParaRPr>
          </a:p>
          <a:p>
            <a:pPr lvl="1">
              <a:spcBef>
                <a:spcPts val="0"/>
              </a:spcBef>
              <a:spcAft>
                <a:spcPts val="600"/>
              </a:spcAft>
              <a:buFont typeface="Wingdings" panose="05000000000000000000" pitchFamily="2" charset="2"/>
              <a:buChar char="n"/>
            </a:pPr>
            <a:r>
              <a:rPr lang="ja-JP" altLang="en-US" sz="1000" kern="0" dirty="0">
                <a:latin typeface="MS UI Gothic" panose="020B0600070205080204" pitchFamily="50" charset="-128"/>
                <a:ea typeface="MS UI Gothic" panose="020B0600070205080204" pitchFamily="50" charset="-128"/>
              </a:rPr>
              <a:t>検索属性項目及び表示属性項目は、ユーザ管理マスタで管理し、ログイン及び終了時に、読込、更新を行います。</a:t>
            </a:r>
            <a:endParaRPr lang="en-US" altLang="ja-JP" sz="1000" kern="0" dirty="0">
              <a:latin typeface="MS UI Gothic" panose="020B0600070205080204" pitchFamily="50" charset="-128"/>
              <a:ea typeface="MS UI Gothic" panose="020B0600070205080204" pitchFamily="50" charset="-128"/>
            </a:endParaRPr>
          </a:p>
          <a:p>
            <a:pPr>
              <a:spcBef>
                <a:spcPts val="0"/>
              </a:spcBef>
              <a:spcAft>
                <a:spcPts val="600"/>
              </a:spcAft>
              <a:buFont typeface="Wingdings" panose="05000000000000000000" pitchFamily="2" charset="2"/>
              <a:buChar char="n"/>
            </a:pPr>
            <a:endParaRPr lang="en-US" altLang="ja-JP" sz="1200" kern="0" dirty="0">
              <a:latin typeface="MS UI Gothic" panose="020B0600070205080204" pitchFamily="50" charset="-128"/>
              <a:ea typeface="MS UI Gothic" panose="020B0600070205080204" pitchFamily="50" charset="-128"/>
            </a:endParaRPr>
          </a:p>
        </p:txBody>
      </p:sp>
      <p:grpSp>
        <p:nvGrpSpPr>
          <p:cNvPr id="13" name="グループ化 12">
            <a:extLst>
              <a:ext uri="{FF2B5EF4-FFF2-40B4-BE49-F238E27FC236}">
                <a16:creationId xmlns:a16="http://schemas.microsoft.com/office/drawing/2014/main" id="{C58C5FF1-4B75-4EAC-9A56-775C613872D8}"/>
              </a:ext>
            </a:extLst>
          </p:cNvPr>
          <p:cNvGrpSpPr>
            <a:grpSpLocks noChangeAspect="1"/>
          </p:cNvGrpSpPr>
          <p:nvPr/>
        </p:nvGrpSpPr>
        <p:grpSpPr>
          <a:xfrm>
            <a:off x="776536" y="2243636"/>
            <a:ext cx="8122823" cy="4095741"/>
            <a:chOff x="0" y="0"/>
            <a:chExt cx="10178215" cy="5509846"/>
          </a:xfrm>
        </p:grpSpPr>
        <p:pic>
          <p:nvPicPr>
            <p:cNvPr id="14" name="図 13">
              <a:extLst>
                <a:ext uri="{FF2B5EF4-FFF2-40B4-BE49-F238E27FC236}">
                  <a16:creationId xmlns:a16="http://schemas.microsoft.com/office/drawing/2014/main" id="{56DD6E1E-F276-4FD1-90C5-D4F3E7F994F3}"/>
                </a:ext>
              </a:extLst>
            </p:cNvPr>
            <p:cNvPicPr>
              <a:picLocks noChangeAspect="1"/>
            </p:cNvPicPr>
            <p:nvPr/>
          </p:nvPicPr>
          <p:blipFill>
            <a:blip r:embed="rId2"/>
            <a:stretch>
              <a:fillRect/>
            </a:stretch>
          </p:blipFill>
          <p:spPr>
            <a:xfrm>
              <a:off x="0" y="0"/>
              <a:ext cx="10178215" cy="5509846"/>
            </a:xfrm>
            <a:prstGeom prst="rect">
              <a:avLst/>
            </a:prstGeom>
          </p:spPr>
        </p:pic>
        <p:sp>
          <p:nvSpPr>
            <p:cNvPr id="15" name="正方形/長方形 14">
              <a:extLst>
                <a:ext uri="{FF2B5EF4-FFF2-40B4-BE49-F238E27FC236}">
                  <a16:creationId xmlns:a16="http://schemas.microsoft.com/office/drawing/2014/main" id="{F8AA11F4-399F-4892-8561-E87D18C68E31}"/>
                </a:ext>
              </a:extLst>
            </p:cNvPr>
            <p:cNvSpPr/>
            <p:nvPr/>
          </p:nvSpPr>
          <p:spPr>
            <a:xfrm>
              <a:off x="18291" y="417634"/>
              <a:ext cx="3117632" cy="820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 name="正方形/長方形 15">
              <a:extLst>
                <a:ext uri="{FF2B5EF4-FFF2-40B4-BE49-F238E27FC236}">
                  <a16:creationId xmlns:a16="http://schemas.microsoft.com/office/drawing/2014/main" id="{EF0F953D-8DF0-47ED-BE41-27DBE2B1AC4A}"/>
                </a:ext>
              </a:extLst>
            </p:cNvPr>
            <p:cNvSpPr/>
            <p:nvPr/>
          </p:nvSpPr>
          <p:spPr>
            <a:xfrm>
              <a:off x="5190720" y="1384789"/>
              <a:ext cx="4769095" cy="1789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 name="正方形/長方形 16">
              <a:extLst>
                <a:ext uri="{FF2B5EF4-FFF2-40B4-BE49-F238E27FC236}">
                  <a16:creationId xmlns:a16="http://schemas.microsoft.com/office/drawing/2014/main" id="{31B490B7-479C-4CCA-8DA1-68B14E055413}"/>
                </a:ext>
              </a:extLst>
            </p:cNvPr>
            <p:cNvSpPr/>
            <p:nvPr/>
          </p:nvSpPr>
          <p:spPr>
            <a:xfrm>
              <a:off x="3996432" y="1597269"/>
              <a:ext cx="2802954" cy="1831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2" name="タイトル 1"/>
          <p:cNvSpPr>
            <a:spLocks noGrp="1"/>
          </p:cNvSpPr>
          <p:nvPr>
            <p:ph type="title"/>
          </p:nvPr>
        </p:nvSpPr>
        <p:spPr/>
        <p:txBody>
          <a:bodyPr/>
          <a:lstStyle/>
          <a:p>
            <a:pPr algn="l" fontAlgn="t"/>
            <a:r>
              <a:rPr lang="ja-JP" altLang="en-US" sz="2000" u="none" strike="noStrike" dirty="0">
                <a:effectLst/>
                <a:latin typeface="+mn-lt"/>
                <a:ea typeface="+mn-ea"/>
              </a:rPr>
              <a:t>機能改修</a:t>
            </a:r>
            <a:br>
              <a:rPr lang="en-US" altLang="ja-JP" sz="2000" u="none" strike="noStrike" dirty="0">
                <a:effectLst/>
                <a:latin typeface="+mn-lt"/>
                <a:ea typeface="+mn-ea"/>
              </a:rPr>
            </a:br>
            <a:r>
              <a:rPr lang="ja-JP" altLang="en-US" sz="2000" u="none" strike="noStrike" dirty="0">
                <a:effectLst/>
                <a:latin typeface="+mn-lt"/>
                <a:ea typeface="+mn-ea"/>
              </a:rPr>
              <a:t>　</a:t>
            </a:r>
            <a:r>
              <a:rPr lang="ja-JP" altLang="en-US" sz="1800" u="none" strike="noStrike" dirty="0">
                <a:effectLst/>
                <a:latin typeface="+mn-lt"/>
                <a:ea typeface="+mn-ea"/>
              </a:rPr>
              <a:t>検索属性及び表示属性項目の追加</a:t>
            </a:r>
            <a:endParaRPr kumimoji="1" lang="ja-JP" altLang="en-US" dirty="0"/>
          </a:p>
        </p:txBody>
      </p:sp>
      <p:sp>
        <p:nvSpPr>
          <p:cNvPr id="5" name="吹き出し: 線 4">
            <a:extLst>
              <a:ext uri="{FF2B5EF4-FFF2-40B4-BE49-F238E27FC236}">
                <a16:creationId xmlns:a16="http://schemas.microsoft.com/office/drawing/2014/main" id="{FA8FCEDB-B33E-4B24-A117-6C9FD04D9308}"/>
              </a:ext>
            </a:extLst>
          </p:cNvPr>
          <p:cNvSpPr/>
          <p:nvPr/>
        </p:nvSpPr>
        <p:spPr>
          <a:xfrm>
            <a:off x="3965927" y="2132856"/>
            <a:ext cx="2016224" cy="469630"/>
          </a:xfrm>
          <a:prstGeom prst="borderCallout1">
            <a:avLst>
              <a:gd name="adj1" fmla="val 53478"/>
              <a:gd name="adj2" fmla="val -873"/>
              <a:gd name="adj3" fmla="val 148499"/>
              <a:gd name="adj4" fmla="val -35477"/>
            </a:avLst>
          </a:prstGeom>
          <a:solidFill>
            <a:schemeClr val="accent1">
              <a:lumMod val="60000"/>
              <a:lumOff val="40000"/>
            </a:schemeClr>
          </a:solid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100" dirty="0">
                <a:solidFill>
                  <a:schemeClr val="bg1"/>
                </a:solidFill>
              </a:rPr>
              <a:t>スクロールバーを付け</a:t>
            </a:r>
            <a:r>
              <a:rPr kumimoji="1" lang="en-US" altLang="ja-JP" sz="1100" dirty="0">
                <a:solidFill>
                  <a:schemeClr val="bg1"/>
                </a:solidFill>
              </a:rPr>
              <a:t>10</a:t>
            </a:r>
            <a:r>
              <a:rPr kumimoji="1" lang="ja-JP" altLang="en-US" sz="1100" dirty="0">
                <a:solidFill>
                  <a:schemeClr val="bg1"/>
                </a:solidFill>
              </a:rPr>
              <a:t>項目まで指定できるようにする</a:t>
            </a:r>
          </a:p>
        </p:txBody>
      </p:sp>
      <p:grpSp>
        <p:nvGrpSpPr>
          <p:cNvPr id="6" name="グループ化 5">
            <a:extLst>
              <a:ext uri="{FF2B5EF4-FFF2-40B4-BE49-F238E27FC236}">
                <a16:creationId xmlns:a16="http://schemas.microsoft.com/office/drawing/2014/main" id="{890B1F81-A22D-4044-BDCA-EF502B718C01}"/>
              </a:ext>
            </a:extLst>
          </p:cNvPr>
          <p:cNvGrpSpPr/>
          <p:nvPr/>
        </p:nvGrpSpPr>
        <p:grpSpPr>
          <a:xfrm>
            <a:off x="6474010" y="3868379"/>
            <a:ext cx="2367421" cy="648072"/>
            <a:chOff x="7404697" y="1938132"/>
            <a:chExt cx="2542760" cy="894522"/>
          </a:xfrm>
        </p:grpSpPr>
        <p:sp>
          <p:nvSpPr>
            <p:cNvPr id="7" name="吹き出し: 線 6">
              <a:extLst>
                <a:ext uri="{FF2B5EF4-FFF2-40B4-BE49-F238E27FC236}">
                  <a16:creationId xmlns:a16="http://schemas.microsoft.com/office/drawing/2014/main" id="{B5730676-28B1-4BDF-A870-4E3EAEF0B7C4}"/>
                </a:ext>
              </a:extLst>
            </p:cNvPr>
            <p:cNvSpPr/>
            <p:nvPr/>
          </p:nvSpPr>
          <p:spPr>
            <a:xfrm>
              <a:off x="7462676" y="2045805"/>
              <a:ext cx="1797326" cy="414132"/>
            </a:xfrm>
            <a:prstGeom prst="borderCallout1">
              <a:avLst>
                <a:gd name="adj1" fmla="val 70025"/>
                <a:gd name="adj2" fmla="val -3739"/>
                <a:gd name="adj3" fmla="val -125499"/>
                <a:gd name="adj4" fmla="val -25587"/>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100"/>
                <a:t>６つ表示項目を追加</a:t>
              </a:r>
            </a:p>
          </p:txBody>
        </p:sp>
        <p:sp>
          <p:nvSpPr>
            <p:cNvPr id="8" name="吹き出し: 線 7">
              <a:extLst>
                <a:ext uri="{FF2B5EF4-FFF2-40B4-BE49-F238E27FC236}">
                  <a16:creationId xmlns:a16="http://schemas.microsoft.com/office/drawing/2014/main" id="{DC044E55-A26C-46D6-AED9-5495CCF6668F}"/>
                </a:ext>
              </a:extLst>
            </p:cNvPr>
            <p:cNvSpPr/>
            <p:nvPr/>
          </p:nvSpPr>
          <p:spPr>
            <a:xfrm>
              <a:off x="7404697" y="1938132"/>
              <a:ext cx="2542760" cy="894522"/>
            </a:xfrm>
            <a:prstGeom prst="borderCallout1">
              <a:avLst>
                <a:gd name="adj1" fmla="val 52677"/>
                <a:gd name="adj2" fmla="val -1020"/>
                <a:gd name="adj3" fmla="val -44629"/>
                <a:gd name="adj4" fmla="val -52042"/>
              </a:avLst>
            </a:prstGeom>
            <a:solidFill>
              <a:schemeClr val="accent1">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100" dirty="0"/>
                <a:t>６つ表示属性項目を追加</a:t>
              </a:r>
              <a:endParaRPr kumimoji="1" lang="en-US" altLang="ja-JP" sz="1100" dirty="0"/>
            </a:p>
            <a:p>
              <a:pPr algn="l"/>
              <a:r>
                <a:rPr kumimoji="1" lang="ja-JP" altLang="en-US" sz="1100" dirty="0"/>
                <a:t>横に表示しきれない場合には</a:t>
              </a:r>
              <a:endParaRPr kumimoji="1" lang="en-US" altLang="ja-JP" sz="1100" dirty="0"/>
            </a:p>
            <a:p>
              <a:pPr algn="l"/>
              <a:r>
                <a:rPr lang="ja-JP" altLang="en-US" dirty="0"/>
                <a:t>横</a:t>
              </a:r>
              <a:r>
                <a:rPr kumimoji="1" lang="ja-JP" altLang="en-US" sz="1100" dirty="0"/>
                <a:t>スクロールバーが表示される</a:t>
              </a:r>
            </a:p>
          </p:txBody>
        </p:sp>
      </p:grpSp>
    </p:spTree>
    <p:extLst>
      <p:ext uri="{BB962C8B-B14F-4D97-AF65-F5344CB8AC3E}">
        <p14:creationId xmlns:p14="http://schemas.microsoft.com/office/powerpoint/2010/main" val="2181098530"/>
      </p:ext>
    </p:extLst>
  </p:cSld>
  <p:clrMapOvr>
    <a:masterClrMapping/>
  </p:clrMapOvr>
</p:sld>
</file>

<file path=ppt/theme/theme1.xml><?xml version="1.0" encoding="utf-8"?>
<a:theme xmlns:a="http://schemas.openxmlformats.org/drawingml/2006/main" name="cool7-p-1">
  <a:themeElements>
    <a:clrScheme name="ER Full Color 1">
      <a:dk1>
        <a:srgbClr val="000000"/>
      </a:dk1>
      <a:lt1>
        <a:srgbClr val="FFFFFF"/>
      </a:lt1>
      <a:dk2>
        <a:srgbClr val="FFFFFF"/>
      </a:dk2>
      <a:lt2>
        <a:srgbClr val="C0C0C0"/>
      </a:lt2>
      <a:accent1>
        <a:srgbClr val="000066"/>
      </a:accent1>
      <a:accent2>
        <a:srgbClr val="A50021"/>
      </a:accent2>
      <a:accent3>
        <a:srgbClr val="FFFFFF"/>
      </a:accent3>
      <a:accent4>
        <a:srgbClr val="000000"/>
      </a:accent4>
      <a:accent5>
        <a:srgbClr val="AAAAB8"/>
      </a:accent5>
      <a:accent6>
        <a:srgbClr val="95001D"/>
      </a:accent6>
      <a:hlink>
        <a:srgbClr val="006600"/>
      </a:hlink>
      <a:folHlink>
        <a:srgbClr val="AF9C53"/>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cool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cool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cool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cool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cool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cool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cool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cool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cool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cool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cool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cool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8618445-b921-4c48-afdf-14e883213c59">
      <Terms xmlns="http://schemas.microsoft.com/office/infopath/2007/PartnerControls"/>
    </lcf76f155ced4ddcb4097134ff3c332f>
    <TaxCatchAll xmlns="85d2ad52-74ac-4f33-99b9-ed27c5c58b6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B932A2821493BB4AB71A0C79347FD678" ma:contentTypeVersion="13" ma:contentTypeDescription="新しいドキュメントを作成します。" ma:contentTypeScope="" ma:versionID="528594b33024f52b27c0b5dcdc9dfa0b">
  <xsd:schema xmlns:xsd="http://www.w3.org/2001/XMLSchema" xmlns:xs="http://www.w3.org/2001/XMLSchema" xmlns:p="http://schemas.microsoft.com/office/2006/metadata/properties" xmlns:ns2="85d2ad52-74ac-4f33-99b9-ed27c5c58b6d" xmlns:ns3="e8618445-b921-4c48-afdf-14e883213c59" targetNamespace="http://schemas.microsoft.com/office/2006/metadata/properties" ma:root="true" ma:fieldsID="25e4712d85e376121aa3366c94b400a9" ns2:_="" ns3:_="">
    <xsd:import namespace="85d2ad52-74ac-4f33-99b9-ed27c5c58b6d"/>
    <xsd:import namespace="e8618445-b921-4c48-afdf-14e883213c5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d2ad52-74ac-4f33-99b9-ed27c5c58b6d" elementFormDefault="qualified">
    <xsd:import namespace="http://schemas.microsoft.com/office/2006/documentManagement/types"/>
    <xsd:import namespace="http://schemas.microsoft.com/office/infopath/2007/PartnerControls"/>
    <xsd:element name="SharedWithUsers" ma:index="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internalName="SharedWithDetails" ma:readOnly="true">
      <xsd:simpleType>
        <xsd:restriction base="dms:Note">
          <xsd:maxLength value="255"/>
        </xsd:restriction>
      </xsd:simpleType>
    </xsd:element>
    <xsd:element name="TaxCatchAll" ma:index="16" nillable="true" ma:displayName="Taxonomy Catch All Column" ma:hidden="true" ma:list="{857384d1-aa61-4308-86f1-75bb6a42d2f8}" ma:internalName="TaxCatchAll" ma:showField="CatchAllData" ma:web="85d2ad52-74ac-4f33-99b9-ed27c5c58b6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8618445-b921-4c48-afdf-14e883213c5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d80e2dba-8095-45c0-bff4-acad93e5719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49354F-C936-4953-A8D6-4A61738008BA}">
  <ds:schemaRefs>
    <ds:schemaRef ds:uri="http://schemas.microsoft.com/office/2006/metadata/properties"/>
    <ds:schemaRef ds:uri="http://schemas.microsoft.com/office/infopath/2007/PartnerControls"/>
    <ds:schemaRef ds:uri="e8618445-b921-4c48-afdf-14e883213c59"/>
    <ds:schemaRef ds:uri="85d2ad52-74ac-4f33-99b9-ed27c5c58b6d"/>
  </ds:schemaRefs>
</ds:datastoreItem>
</file>

<file path=customXml/itemProps2.xml><?xml version="1.0" encoding="utf-8"?>
<ds:datastoreItem xmlns:ds="http://schemas.openxmlformats.org/officeDocument/2006/customXml" ds:itemID="{A684B040-98FA-4D02-92C4-04B1E1B568AF}">
  <ds:schemaRefs>
    <ds:schemaRef ds:uri="http://schemas.microsoft.com/sharepoint/v3/contenttype/forms"/>
  </ds:schemaRefs>
</ds:datastoreItem>
</file>

<file path=customXml/itemProps3.xml><?xml version="1.0" encoding="utf-8"?>
<ds:datastoreItem xmlns:ds="http://schemas.openxmlformats.org/officeDocument/2006/customXml" ds:itemID="{0ACB2773-FE05-46FC-82AF-B0B6B25AD6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d2ad52-74ac-4f33-99b9-ed27c5c58b6d"/>
    <ds:schemaRef ds:uri="e8618445-b921-4c48-afdf-14e883213c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cool7-p-1</Template>
  <TotalTime>11611</TotalTime>
  <Words>5503</Words>
  <Application>Microsoft Office PowerPoint</Application>
  <PresentationFormat>A4 210 x 297 mm</PresentationFormat>
  <Paragraphs>686</Paragraphs>
  <Slides>30</Slides>
  <Notes>3</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30</vt:i4>
      </vt:variant>
    </vt:vector>
  </HeadingPairs>
  <TitlesOfParts>
    <vt:vector size="45" baseType="lpstr">
      <vt:lpstr>Meiryo UI</vt:lpstr>
      <vt:lpstr>ＭＳ Ｐゴシック</vt:lpstr>
      <vt:lpstr>ＭＳ Ｐ明朝</vt:lpstr>
      <vt:lpstr>MS UI Gothic</vt:lpstr>
      <vt:lpstr>Yu Gothic UI</vt:lpstr>
      <vt:lpstr>メイリオ</vt:lpstr>
      <vt:lpstr>游ゴシック</vt:lpstr>
      <vt:lpstr>Arial</vt:lpstr>
      <vt:lpstr>Calibri</vt:lpstr>
      <vt:lpstr>Century Gothic</vt:lpstr>
      <vt:lpstr>Courier New</vt:lpstr>
      <vt:lpstr>Times New Roman</vt:lpstr>
      <vt:lpstr>Trebuchet MS</vt:lpstr>
      <vt:lpstr>Wingdings</vt:lpstr>
      <vt:lpstr>cool7-p-1</vt:lpstr>
      <vt:lpstr>ジェイテクト様向けDRASAP 更新プロジェクト2024</vt:lpstr>
      <vt:lpstr>アジェンダ</vt:lpstr>
      <vt:lpstr>新サーバー構成</vt:lpstr>
      <vt:lpstr>新サーバー構成（データ登録件数調査結果）</vt:lpstr>
      <vt:lpstr>Springマイグレーション方針</vt:lpstr>
      <vt:lpstr>Springマイグレーション方針</vt:lpstr>
      <vt:lpstr>機能改修 　外部システム連携時のパスワード有効期限チェック</vt:lpstr>
      <vt:lpstr>機能改修 　外部システム連携のエラーログの改修</vt:lpstr>
      <vt:lpstr>機能改修 　検索属性及び表示属性項目の追加</vt:lpstr>
      <vt:lpstr>機能改修 　検索属性及び表示属性項目の追加</vt:lpstr>
      <vt:lpstr>改修振替対象 　ログイン時にウィンドウを最大表示させない</vt:lpstr>
      <vt:lpstr>機能改修 　最新追番のチェック状態保持</vt:lpstr>
      <vt:lpstr>改修振替項目 　CAD登録ログの改修（機能振替項目）</vt:lpstr>
      <vt:lpstr>機能改修 　工程票の属性転用</vt:lpstr>
      <vt:lpstr>機能追加 　サムネイル表示機能（サムネイルファイル仕様）</vt:lpstr>
      <vt:lpstr>機能追加 　サムネイル表示機能（サムネイルファイル仕様）</vt:lpstr>
      <vt:lpstr>機能追加 　サムネイル表示機能（サムネイル表示への遷移）</vt:lpstr>
      <vt:lpstr>機能追加 　サムネイル表示機能（サムネイル表示画面仕様）</vt:lpstr>
      <vt:lpstr>機能追加 　サムネイル表示機能（サムネイル表示画面仕様）</vt:lpstr>
      <vt:lpstr>機能追加 　サムネイルサイズの保持・その他</vt:lpstr>
      <vt:lpstr>機能追加 　サムネイル表示機能（サムネイル表示時の各機能の動作）</vt:lpstr>
      <vt:lpstr>機能追加 　サムネイル表示機能（印刷指示画面仕様）</vt:lpstr>
      <vt:lpstr>機能追加 　サムネイル表示機能（印刷指示画面仕様）</vt:lpstr>
      <vt:lpstr>機能追加 　サムネイル表示機能（印刷指示に関する画面遷移）</vt:lpstr>
      <vt:lpstr>テスト／移行計画書 　移行基本方針</vt:lpstr>
      <vt:lpstr>テスト／移行計画書 　テスト概要</vt:lpstr>
      <vt:lpstr>テスト／移行計画書 　導入に関する方針</vt:lpstr>
      <vt:lpstr>テスト／移行計画書 　スケジュール（仮）</vt:lpstr>
      <vt:lpstr>テスト／移行計画書 　体制</vt:lpstr>
      <vt:lpstr>更新履歴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DRASAPシステム更新Proj2024_キックオフMT資料</dc:title>
  <dc:creator>田中克昌</dc:creator>
  <cp:lastModifiedBy>塗 継善</cp:lastModifiedBy>
  <cp:revision>386</cp:revision>
  <cp:lastPrinted>2020-01-07T03:30:13Z</cp:lastPrinted>
  <dcterms:created xsi:type="dcterms:W3CDTF">2012-02-15T10:46:58Z</dcterms:created>
  <dcterms:modified xsi:type="dcterms:W3CDTF">2024-08-22T05:03:29Z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0x010100B932A2821493BB4AB71A0C79347FD678</vt:lpwstr>
  </property>
</Properties>
</file>